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sldIdLst>
    <p:sldId id="262" r:id="rId5"/>
    <p:sldId id="261" r:id="rId6"/>
    <p:sldId id="260" r:id="rId7"/>
    <p:sldId id="256" r:id="rId8"/>
    <p:sldId id="258" r:id="rId9"/>
    <p:sldId id="263" r:id="rId10"/>
    <p:sldId id="271" r:id="rId11"/>
    <p:sldId id="274" r:id="rId12"/>
    <p:sldId id="273" r:id="rId13"/>
    <p:sldId id="257" r:id="rId14"/>
    <p:sldId id="264" r:id="rId15"/>
    <p:sldId id="265" r:id="rId16"/>
    <p:sldId id="275" r:id="rId17"/>
    <p:sldId id="266" r:id="rId18"/>
    <p:sldId id="268" r:id="rId19"/>
    <p:sldId id="267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41E"/>
    <a:srgbClr val="44AC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DCC1A2-540F-4C74-B6F8-6150B901F70D}" v="18" dt="2021-08-11T09:19:04.863"/>
    <p1510:client id="{60189B2F-A910-4EF1-87F3-EA08762378E6}" v="40" dt="2021-08-11T09:22:34.813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 autoAdjust="0"/>
  </p:normalViewPr>
  <p:slideViewPr>
    <p:cSldViewPr snapToGrid="0" showGuides="1">
      <p:cViewPr varScale="1">
        <p:scale>
          <a:sx n="156" d="100"/>
          <a:sy n="156" d="100"/>
        </p:scale>
        <p:origin x="144" y="2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60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21DD69-1CC5-4F00-8A28-7C78C4A0535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EF6D927-8B61-41AA-80BB-C95A48B3D020}">
      <dgm:prSet custT="1"/>
      <dgm:spPr/>
      <dgm:t>
        <a:bodyPr/>
        <a:lstStyle/>
        <a:p>
          <a:pPr rtl="0"/>
          <a:r>
            <a:rPr lang="en-GB" sz="1800" dirty="0"/>
            <a:t>We are </a:t>
          </a:r>
          <a:r>
            <a:rPr lang="en-GB" sz="1800" b="1" i="1" dirty="0"/>
            <a:t>small.</a:t>
          </a:r>
          <a:r>
            <a:rPr lang="en-GB" sz="1800" b="1" i="1" dirty="0">
              <a:latin typeface="Calibri Light" panose="020F0302020204030204"/>
            </a:rPr>
            <a:t> </a:t>
          </a:r>
          <a:r>
            <a:rPr lang="en-GB" sz="1800" b="1" i="1" dirty="0"/>
            <a:t> </a:t>
          </a:r>
          <a:r>
            <a:rPr lang="en-GB" sz="1800" dirty="0"/>
            <a:t>We have a maximum size of 36/40 per lab</a:t>
          </a:r>
          <a:r>
            <a:rPr lang="en-GB" sz="1400" dirty="0"/>
            <a:t>.</a:t>
          </a:r>
          <a:endParaRPr lang="en-GB" sz="1400" dirty="0">
            <a:latin typeface="Calibri Light" panose="020F0302020204030204"/>
          </a:endParaRPr>
        </a:p>
      </dgm:t>
    </dgm:pt>
    <dgm:pt modelId="{ED20A1B3-2F14-458F-A244-CD0839652CDD}" type="parTrans" cxnId="{B9DC7DBD-95F0-4491-A620-2EE7083F126E}">
      <dgm:prSet/>
      <dgm:spPr/>
      <dgm:t>
        <a:bodyPr/>
        <a:lstStyle/>
        <a:p>
          <a:endParaRPr lang="en-US"/>
        </a:p>
      </dgm:t>
    </dgm:pt>
    <dgm:pt modelId="{CF897998-31AA-4EAE-BDDA-974803E1E512}" type="sibTrans" cxnId="{B9DC7DBD-95F0-4491-A620-2EE7083F126E}">
      <dgm:prSet/>
      <dgm:spPr/>
      <dgm:t>
        <a:bodyPr/>
        <a:lstStyle/>
        <a:p>
          <a:endParaRPr lang="en-US"/>
        </a:p>
      </dgm:t>
    </dgm:pt>
    <dgm:pt modelId="{94D09EA9-4129-41A4-8A56-F8FACC4587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/>
            <a:t>Our staff know their students and they work with them throughout the degree.</a:t>
          </a:r>
          <a:endParaRPr lang="en-US" sz="1800" dirty="0"/>
        </a:p>
      </dgm:t>
    </dgm:pt>
    <dgm:pt modelId="{F58A58A4-81D0-455A-BBAD-6A1E4285DD96}" type="parTrans" cxnId="{B3CEB3BD-E0AD-4316-8873-9BA944581CED}">
      <dgm:prSet/>
      <dgm:spPr/>
      <dgm:t>
        <a:bodyPr/>
        <a:lstStyle/>
        <a:p>
          <a:endParaRPr lang="en-US"/>
        </a:p>
      </dgm:t>
    </dgm:pt>
    <dgm:pt modelId="{ECB536F2-DE5E-4737-B213-6DB8812AC42B}" type="sibTrans" cxnId="{B3CEB3BD-E0AD-4316-8873-9BA944581CED}">
      <dgm:prSet/>
      <dgm:spPr/>
      <dgm:t>
        <a:bodyPr/>
        <a:lstStyle/>
        <a:p>
          <a:endParaRPr lang="en-US"/>
        </a:p>
      </dgm:t>
    </dgm:pt>
    <dgm:pt modelId="{4C2D404A-BF57-4D63-ABCB-421D46990D7B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GB" sz="1800" dirty="0"/>
            <a:t>The programmes were designed so that rather than </a:t>
          </a:r>
          <a:r>
            <a:rPr lang="en-GB" sz="1800" i="1" dirty="0"/>
            <a:t>teach at you </a:t>
          </a:r>
          <a:r>
            <a:rPr lang="en-GB" sz="1800" dirty="0"/>
            <a:t>the idea is to </a:t>
          </a:r>
          <a:r>
            <a:rPr lang="en-GB" sz="1800" b="1" i="1" dirty="0"/>
            <a:t>teach with you.</a:t>
          </a:r>
          <a:r>
            <a:rPr lang="en-GB" sz="1800" b="1" i="1" dirty="0">
              <a:latin typeface="Calibri Light" panose="020F0302020204030204"/>
            </a:rPr>
            <a:t> </a:t>
          </a:r>
          <a:r>
            <a:rPr lang="en-GB" sz="1800" b="1" i="1" dirty="0"/>
            <a:t> </a:t>
          </a:r>
          <a:r>
            <a:rPr lang="en-GB" sz="1800" b="0" dirty="0"/>
            <a:t>T</a:t>
          </a:r>
          <a:r>
            <a:rPr lang="en-GB" sz="1800" dirty="0"/>
            <a:t>he programme has </a:t>
          </a:r>
          <a:r>
            <a:rPr lang="en-GB" sz="1800" b="1" i="1" dirty="0"/>
            <a:t>high contact time </a:t>
          </a:r>
          <a:r>
            <a:rPr lang="en-GB" sz="1800" dirty="0"/>
            <a:t>and </a:t>
          </a:r>
          <a:r>
            <a:rPr lang="en-GB" sz="1800" b="1" i="1" dirty="0"/>
            <a:t>a high proportion of classes that are practical and hands on</a:t>
          </a:r>
          <a:r>
            <a:rPr lang="en-GB" sz="1800" dirty="0"/>
            <a:t>.</a:t>
          </a:r>
          <a:endParaRPr lang="en-US" sz="1800" dirty="0"/>
        </a:p>
      </dgm:t>
    </dgm:pt>
    <dgm:pt modelId="{DA75DB75-69D3-47D8-8EC9-3A4879EA0186}" type="parTrans" cxnId="{06BBB0AE-1D8F-47D4-B906-3A4F3A64F5F3}">
      <dgm:prSet/>
      <dgm:spPr/>
      <dgm:t>
        <a:bodyPr/>
        <a:lstStyle/>
        <a:p>
          <a:endParaRPr lang="en-US"/>
        </a:p>
      </dgm:t>
    </dgm:pt>
    <dgm:pt modelId="{3B5F05AF-2F34-47BE-A77D-73A5C955649F}" type="sibTrans" cxnId="{06BBB0AE-1D8F-47D4-B906-3A4F3A64F5F3}">
      <dgm:prSet/>
      <dgm:spPr/>
      <dgm:t>
        <a:bodyPr/>
        <a:lstStyle/>
        <a:p>
          <a:endParaRPr lang="en-US"/>
        </a:p>
      </dgm:t>
    </dgm:pt>
    <dgm:pt modelId="{F8CC7AD7-1E6A-4559-9B78-B5F98E5552A1}">
      <dgm:prSet phldr="0" custT="1"/>
      <dgm:spPr/>
      <dgm:t>
        <a:bodyPr/>
        <a:lstStyle/>
        <a:p>
          <a:pPr rtl="0"/>
          <a:r>
            <a:rPr lang="en-GB" sz="1800" dirty="0">
              <a:latin typeface="Calibri Light" panose="020F0302020204030204"/>
            </a:rPr>
            <a:t>Typical year group size 50 –60 students </a:t>
          </a:r>
          <a:endParaRPr lang="en-GB" sz="1800" dirty="0"/>
        </a:p>
      </dgm:t>
    </dgm:pt>
    <dgm:pt modelId="{805A09AB-35BE-4D0C-BF59-B77B8E9790F2}" type="parTrans" cxnId="{343B6AB6-AA49-4616-9BA6-C5AFB7C74CC4}">
      <dgm:prSet/>
      <dgm:spPr/>
      <dgm:t>
        <a:bodyPr/>
        <a:lstStyle/>
        <a:p>
          <a:endParaRPr lang="en-NZ"/>
        </a:p>
      </dgm:t>
    </dgm:pt>
    <dgm:pt modelId="{991ACCF3-653F-4DDB-98BD-67B0419C8A6C}" type="sibTrans" cxnId="{343B6AB6-AA49-4616-9BA6-C5AFB7C74CC4}">
      <dgm:prSet/>
      <dgm:spPr/>
      <dgm:t>
        <a:bodyPr/>
        <a:lstStyle/>
        <a:p>
          <a:endParaRPr lang="en-NZ"/>
        </a:p>
      </dgm:t>
    </dgm:pt>
    <dgm:pt modelId="{F9B90DC8-AE04-4503-B971-BFD056B09D81}" type="pres">
      <dgm:prSet presAssocID="{9621DD69-1CC5-4F00-8A28-7C78C4A05359}" presName="root" presStyleCnt="0">
        <dgm:presLayoutVars>
          <dgm:dir/>
          <dgm:resizeHandles val="exact"/>
        </dgm:presLayoutVars>
      </dgm:prSet>
      <dgm:spPr/>
    </dgm:pt>
    <dgm:pt modelId="{3D1BB547-A86A-4E69-B876-6ADABA51EAFA}" type="pres">
      <dgm:prSet presAssocID="{EEF6D927-8B61-41AA-80BB-C95A48B3D020}" presName="compNode" presStyleCnt="0"/>
      <dgm:spPr/>
    </dgm:pt>
    <dgm:pt modelId="{39CB7B05-1FD9-4CBD-8E09-49E47A48B8EB}" type="pres">
      <dgm:prSet presAssocID="{EEF6D927-8B61-41AA-80BB-C95A48B3D020}" presName="bgRect" presStyleLbl="bgShp" presStyleIdx="0" presStyleCnt="4" custLinFactNeighborX="-3892" custLinFactNeighborY="-1413"/>
      <dgm:spPr/>
    </dgm:pt>
    <dgm:pt modelId="{0AA1DBB7-57F7-4E56-95BB-7BBC32AEE5D6}" type="pres">
      <dgm:prSet presAssocID="{EEF6D927-8B61-41AA-80BB-C95A48B3D02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3317CB3C-9F9A-40FF-9343-FF777A43286E}" type="pres">
      <dgm:prSet presAssocID="{EEF6D927-8B61-41AA-80BB-C95A48B3D020}" presName="spaceRect" presStyleCnt="0"/>
      <dgm:spPr/>
    </dgm:pt>
    <dgm:pt modelId="{D5C54FCE-E557-4A3B-B918-B37742F3090D}" type="pres">
      <dgm:prSet presAssocID="{EEF6D927-8B61-41AA-80BB-C95A48B3D020}" presName="parTx" presStyleLbl="revTx" presStyleIdx="0" presStyleCnt="4">
        <dgm:presLayoutVars>
          <dgm:chMax val="0"/>
          <dgm:chPref val="0"/>
        </dgm:presLayoutVars>
      </dgm:prSet>
      <dgm:spPr/>
    </dgm:pt>
    <dgm:pt modelId="{44E82F62-3688-435B-BBF8-57E98419A9E2}" type="pres">
      <dgm:prSet presAssocID="{CF897998-31AA-4EAE-BDDA-974803E1E512}" presName="sibTrans" presStyleCnt="0"/>
      <dgm:spPr/>
    </dgm:pt>
    <dgm:pt modelId="{22817D1D-A1DD-47F2-B3E4-8578EFFBCF1D}" type="pres">
      <dgm:prSet presAssocID="{F8CC7AD7-1E6A-4559-9B78-B5F98E5552A1}" presName="compNode" presStyleCnt="0"/>
      <dgm:spPr/>
    </dgm:pt>
    <dgm:pt modelId="{BD52EF40-0EB7-47A5-B0DE-C8D9E66613B3}" type="pres">
      <dgm:prSet presAssocID="{F8CC7AD7-1E6A-4559-9B78-B5F98E5552A1}" presName="bgRect" presStyleLbl="bgShp" presStyleIdx="1" presStyleCnt="4"/>
      <dgm:spPr/>
    </dgm:pt>
    <dgm:pt modelId="{C94FB291-A23E-4727-AE73-893D7E7CEA4E}" type="pres">
      <dgm:prSet presAssocID="{F8CC7AD7-1E6A-4559-9B78-B5F98E5552A1}" presName="iconRect" presStyleLbl="node1" presStyleIdx="1" presStyleCnt="4"/>
      <dgm:spPr/>
    </dgm:pt>
    <dgm:pt modelId="{B48F258A-46AA-4349-AED7-CC29592B0503}" type="pres">
      <dgm:prSet presAssocID="{F8CC7AD7-1E6A-4559-9B78-B5F98E5552A1}" presName="spaceRect" presStyleCnt="0"/>
      <dgm:spPr/>
    </dgm:pt>
    <dgm:pt modelId="{5DD2196A-19B2-4EB9-B9B7-E0CFF171B963}" type="pres">
      <dgm:prSet presAssocID="{F8CC7AD7-1E6A-4559-9B78-B5F98E5552A1}" presName="parTx" presStyleLbl="revTx" presStyleIdx="1" presStyleCnt="4">
        <dgm:presLayoutVars>
          <dgm:chMax val="0"/>
          <dgm:chPref val="0"/>
        </dgm:presLayoutVars>
      </dgm:prSet>
      <dgm:spPr/>
    </dgm:pt>
    <dgm:pt modelId="{73E611FB-9F12-433D-8D1C-1FF273E8446E}" type="pres">
      <dgm:prSet presAssocID="{991ACCF3-653F-4DDB-98BD-67B0419C8A6C}" presName="sibTrans" presStyleCnt="0"/>
      <dgm:spPr/>
    </dgm:pt>
    <dgm:pt modelId="{8CE00BC6-D823-4D65-A4F3-2AA61CC26A1C}" type="pres">
      <dgm:prSet presAssocID="{94D09EA9-4129-41A4-8A56-F8FACC458729}" presName="compNode" presStyleCnt="0"/>
      <dgm:spPr/>
    </dgm:pt>
    <dgm:pt modelId="{1999FCF5-859C-4EFC-A2A8-223EC1282F4A}" type="pres">
      <dgm:prSet presAssocID="{94D09EA9-4129-41A4-8A56-F8FACC458729}" presName="bgRect" presStyleLbl="bgShp" presStyleIdx="2" presStyleCnt="4"/>
      <dgm:spPr/>
    </dgm:pt>
    <dgm:pt modelId="{81878B10-883D-4571-9870-95BFFB3A7AFF}" type="pres">
      <dgm:prSet presAssocID="{94D09EA9-4129-41A4-8A56-F8FACC458729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ED4FB7FC-AC6F-4772-9D70-0B0256AA6781}" type="pres">
      <dgm:prSet presAssocID="{94D09EA9-4129-41A4-8A56-F8FACC458729}" presName="spaceRect" presStyleCnt="0"/>
      <dgm:spPr/>
    </dgm:pt>
    <dgm:pt modelId="{9CE5C646-38D3-488A-A7A4-E606042C72C0}" type="pres">
      <dgm:prSet presAssocID="{94D09EA9-4129-41A4-8A56-F8FACC458729}" presName="parTx" presStyleLbl="revTx" presStyleIdx="2" presStyleCnt="4">
        <dgm:presLayoutVars>
          <dgm:chMax val="0"/>
          <dgm:chPref val="0"/>
        </dgm:presLayoutVars>
      </dgm:prSet>
      <dgm:spPr/>
    </dgm:pt>
    <dgm:pt modelId="{8BC948FE-3632-4FFE-8354-65935F5C2949}" type="pres">
      <dgm:prSet presAssocID="{ECB536F2-DE5E-4737-B213-6DB8812AC42B}" presName="sibTrans" presStyleCnt="0"/>
      <dgm:spPr/>
    </dgm:pt>
    <dgm:pt modelId="{9563B2CE-CC0D-4078-B308-AF9DF0B1CCB1}" type="pres">
      <dgm:prSet presAssocID="{4C2D404A-BF57-4D63-ABCB-421D46990D7B}" presName="compNode" presStyleCnt="0"/>
      <dgm:spPr/>
    </dgm:pt>
    <dgm:pt modelId="{E74889DA-2791-4B1B-8764-1C34D5284872}" type="pres">
      <dgm:prSet presAssocID="{4C2D404A-BF57-4D63-ABCB-421D46990D7B}" presName="bgRect" presStyleLbl="bgShp" presStyleIdx="3" presStyleCnt="4"/>
      <dgm:spPr/>
    </dgm:pt>
    <dgm:pt modelId="{E81921C3-E7C3-4860-8259-DF61C04FAC88}" type="pres">
      <dgm:prSet presAssocID="{4C2D404A-BF57-4D63-ABCB-421D46990D7B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24361DB-A8DA-4F8F-B125-8BA5D4127D5A}" type="pres">
      <dgm:prSet presAssocID="{4C2D404A-BF57-4D63-ABCB-421D46990D7B}" presName="spaceRect" presStyleCnt="0"/>
      <dgm:spPr/>
    </dgm:pt>
    <dgm:pt modelId="{15FC335E-BBBD-458F-BBA5-7B21258B0134}" type="pres">
      <dgm:prSet presAssocID="{4C2D404A-BF57-4D63-ABCB-421D46990D7B}" presName="parTx" presStyleLbl="revTx" presStyleIdx="3" presStyleCnt="4" custScaleX="120664" custLinFactNeighborX="209" custLinFactNeighborY="30342">
        <dgm:presLayoutVars>
          <dgm:chMax val="0"/>
          <dgm:chPref val="0"/>
        </dgm:presLayoutVars>
      </dgm:prSet>
      <dgm:spPr/>
    </dgm:pt>
  </dgm:ptLst>
  <dgm:cxnLst>
    <dgm:cxn modelId="{9E28DB0C-6393-4653-BDF2-829E6F3F6F50}" type="presOf" srcId="{4C2D404A-BF57-4D63-ABCB-421D46990D7B}" destId="{15FC335E-BBBD-458F-BBA5-7B21258B0134}" srcOrd="0" destOrd="0" presId="urn:microsoft.com/office/officeart/2018/2/layout/IconVerticalSolidList"/>
    <dgm:cxn modelId="{E40A8B1B-D324-4CFD-89E2-E6026E807898}" type="presOf" srcId="{F8CC7AD7-1E6A-4559-9B78-B5F98E5552A1}" destId="{5DD2196A-19B2-4EB9-B9B7-E0CFF171B963}" srcOrd="0" destOrd="0" presId="urn:microsoft.com/office/officeart/2018/2/layout/IconVerticalSolidList"/>
    <dgm:cxn modelId="{3C4E0C52-6A73-4462-8F90-663B88AE6B5F}" type="presOf" srcId="{9621DD69-1CC5-4F00-8A28-7C78C4A05359}" destId="{F9B90DC8-AE04-4503-B971-BFD056B09D81}" srcOrd="0" destOrd="0" presId="urn:microsoft.com/office/officeart/2018/2/layout/IconVerticalSolidList"/>
    <dgm:cxn modelId="{CE61259E-F330-4E44-AFD9-583B98DB9F64}" type="presOf" srcId="{EEF6D927-8B61-41AA-80BB-C95A48B3D020}" destId="{D5C54FCE-E557-4A3B-B918-B37742F3090D}" srcOrd="0" destOrd="0" presId="urn:microsoft.com/office/officeart/2018/2/layout/IconVerticalSolidList"/>
    <dgm:cxn modelId="{06BBB0AE-1D8F-47D4-B906-3A4F3A64F5F3}" srcId="{9621DD69-1CC5-4F00-8A28-7C78C4A05359}" destId="{4C2D404A-BF57-4D63-ABCB-421D46990D7B}" srcOrd="3" destOrd="0" parTransId="{DA75DB75-69D3-47D8-8EC9-3A4879EA0186}" sibTransId="{3B5F05AF-2F34-47BE-A77D-73A5C955649F}"/>
    <dgm:cxn modelId="{343B6AB6-AA49-4616-9BA6-C5AFB7C74CC4}" srcId="{9621DD69-1CC5-4F00-8A28-7C78C4A05359}" destId="{F8CC7AD7-1E6A-4559-9B78-B5F98E5552A1}" srcOrd="1" destOrd="0" parTransId="{805A09AB-35BE-4D0C-BF59-B77B8E9790F2}" sibTransId="{991ACCF3-653F-4DDB-98BD-67B0419C8A6C}"/>
    <dgm:cxn modelId="{B9DC7DBD-95F0-4491-A620-2EE7083F126E}" srcId="{9621DD69-1CC5-4F00-8A28-7C78C4A05359}" destId="{EEF6D927-8B61-41AA-80BB-C95A48B3D020}" srcOrd="0" destOrd="0" parTransId="{ED20A1B3-2F14-458F-A244-CD0839652CDD}" sibTransId="{CF897998-31AA-4EAE-BDDA-974803E1E512}"/>
    <dgm:cxn modelId="{B3CEB3BD-E0AD-4316-8873-9BA944581CED}" srcId="{9621DD69-1CC5-4F00-8A28-7C78C4A05359}" destId="{94D09EA9-4129-41A4-8A56-F8FACC458729}" srcOrd="2" destOrd="0" parTransId="{F58A58A4-81D0-455A-BBAD-6A1E4285DD96}" sibTransId="{ECB536F2-DE5E-4737-B213-6DB8812AC42B}"/>
    <dgm:cxn modelId="{0CFB26E1-1528-4DD3-B3BB-D1DE009FE4D2}" type="presOf" srcId="{94D09EA9-4129-41A4-8A56-F8FACC458729}" destId="{9CE5C646-38D3-488A-A7A4-E606042C72C0}" srcOrd="0" destOrd="0" presId="urn:microsoft.com/office/officeart/2018/2/layout/IconVerticalSolidList"/>
    <dgm:cxn modelId="{FC786911-4F24-465D-A86B-74C736838343}" type="presParOf" srcId="{F9B90DC8-AE04-4503-B971-BFD056B09D81}" destId="{3D1BB547-A86A-4E69-B876-6ADABA51EAFA}" srcOrd="0" destOrd="0" presId="urn:microsoft.com/office/officeart/2018/2/layout/IconVerticalSolidList"/>
    <dgm:cxn modelId="{1B2FFF61-C56C-41E6-BC42-7353BCEAFD28}" type="presParOf" srcId="{3D1BB547-A86A-4E69-B876-6ADABA51EAFA}" destId="{39CB7B05-1FD9-4CBD-8E09-49E47A48B8EB}" srcOrd="0" destOrd="0" presId="urn:microsoft.com/office/officeart/2018/2/layout/IconVerticalSolidList"/>
    <dgm:cxn modelId="{54D924EB-A7DD-4592-B308-812327DB179F}" type="presParOf" srcId="{3D1BB547-A86A-4E69-B876-6ADABA51EAFA}" destId="{0AA1DBB7-57F7-4E56-95BB-7BBC32AEE5D6}" srcOrd="1" destOrd="0" presId="urn:microsoft.com/office/officeart/2018/2/layout/IconVerticalSolidList"/>
    <dgm:cxn modelId="{010BE0DD-0F5C-4D24-80D9-0140A8002778}" type="presParOf" srcId="{3D1BB547-A86A-4E69-B876-6ADABA51EAFA}" destId="{3317CB3C-9F9A-40FF-9343-FF777A43286E}" srcOrd="2" destOrd="0" presId="urn:microsoft.com/office/officeart/2018/2/layout/IconVerticalSolidList"/>
    <dgm:cxn modelId="{B0F0FF86-9A5C-47B8-9755-2E5F4FDE99C5}" type="presParOf" srcId="{3D1BB547-A86A-4E69-B876-6ADABA51EAFA}" destId="{D5C54FCE-E557-4A3B-B918-B37742F3090D}" srcOrd="3" destOrd="0" presId="urn:microsoft.com/office/officeart/2018/2/layout/IconVerticalSolidList"/>
    <dgm:cxn modelId="{3E5ACA12-6C99-4F8D-A1BA-80422F73E800}" type="presParOf" srcId="{F9B90DC8-AE04-4503-B971-BFD056B09D81}" destId="{44E82F62-3688-435B-BBF8-57E98419A9E2}" srcOrd="1" destOrd="0" presId="urn:microsoft.com/office/officeart/2018/2/layout/IconVerticalSolidList"/>
    <dgm:cxn modelId="{CFD98B2C-AEC4-42E6-B618-EDD1F3E85E09}" type="presParOf" srcId="{F9B90DC8-AE04-4503-B971-BFD056B09D81}" destId="{22817D1D-A1DD-47F2-B3E4-8578EFFBCF1D}" srcOrd="2" destOrd="0" presId="urn:microsoft.com/office/officeart/2018/2/layout/IconVerticalSolidList"/>
    <dgm:cxn modelId="{E5D0C5F2-1931-4E2E-B0C4-E64E190149F4}" type="presParOf" srcId="{22817D1D-A1DD-47F2-B3E4-8578EFFBCF1D}" destId="{BD52EF40-0EB7-47A5-B0DE-C8D9E66613B3}" srcOrd="0" destOrd="0" presId="urn:microsoft.com/office/officeart/2018/2/layout/IconVerticalSolidList"/>
    <dgm:cxn modelId="{026CDBBC-57D7-4BFF-84A5-586679DE9E91}" type="presParOf" srcId="{22817D1D-A1DD-47F2-B3E4-8578EFFBCF1D}" destId="{C94FB291-A23E-4727-AE73-893D7E7CEA4E}" srcOrd="1" destOrd="0" presId="urn:microsoft.com/office/officeart/2018/2/layout/IconVerticalSolidList"/>
    <dgm:cxn modelId="{0C2D5735-7D28-4377-9AF4-A7ACDAEC6D84}" type="presParOf" srcId="{22817D1D-A1DD-47F2-B3E4-8578EFFBCF1D}" destId="{B48F258A-46AA-4349-AED7-CC29592B0503}" srcOrd="2" destOrd="0" presId="urn:microsoft.com/office/officeart/2018/2/layout/IconVerticalSolidList"/>
    <dgm:cxn modelId="{8C6B8B82-E9CB-42A6-80EA-63F679BD982A}" type="presParOf" srcId="{22817D1D-A1DD-47F2-B3E4-8578EFFBCF1D}" destId="{5DD2196A-19B2-4EB9-B9B7-E0CFF171B963}" srcOrd="3" destOrd="0" presId="urn:microsoft.com/office/officeart/2018/2/layout/IconVerticalSolidList"/>
    <dgm:cxn modelId="{A0519A87-FE29-441A-A670-C30E68B0FCE8}" type="presParOf" srcId="{F9B90DC8-AE04-4503-B971-BFD056B09D81}" destId="{73E611FB-9F12-433D-8D1C-1FF273E8446E}" srcOrd="3" destOrd="0" presId="urn:microsoft.com/office/officeart/2018/2/layout/IconVerticalSolidList"/>
    <dgm:cxn modelId="{E7EE9F7C-CC42-480A-838B-CE025D655C84}" type="presParOf" srcId="{F9B90DC8-AE04-4503-B971-BFD056B09D81}" destId="{8CE00BC6-D823-4D65-A4F3-2AA61CC26A1C}" srcOrd="4" destOrd="0" presId="urn:microsoft.com/office/officeart/2018/2/layout/IconVerticalSolidList"/>
    <dgm:cxn modelId="{44BD4139-872D-4FA0-9D53-FA3ED90A293E}" type="presParOf" srcId="{8CE00BC6-D823-4D65-A4F3-2AA61CC26A1C}" destId="{1999FCF5-859C-4EFC-A2A8-223EC1282F4A}" srcOrd="0" destOrd="0" presId="urn:microsoft.com/office/officeart/2018/2/layout/IconVerticalSolidList"/>
    <dgm:cxn modelId="{B0086932-429B-4BD3-9690-78F64A503656}" type="presParOf" srcId="{8CE00BC6-D823-4D65-A4F3-2AA61CC26A1C}" destId="{81878B10-883D-4571-9870-95BFFB3A7AFF}" srcOrd="1" destOrd="0" presId="urn:microsoft.com/office/officeart/2018/2/layout/IconVerticalSolidList"/>
    <dgm:cxn modelId="{74E5787C-A2FE-4BB2-99B9-7F9B61805B2E}" type="presParOf" srcId="{8CE00BC6-D823-4D65-A4F3-2AA61CC26A1C}" destId="{ED4FB7FC-AC6F-4772-9D70-0B0256AA6781}" srcOrd="2" destOrd="0" presId="urn:microsoft.com/office/officeart/2018/2/layout/IconVerticalSolidList"/>
    <dgm:cxn modelId="{E082180E-E9AF-4259-92F2-A5813179E5C3}" type="presParOf" srcId="{8CE00BC6-D823-4D65-A4F3-2AA61CC26A1C}" destId="{9CE5C646-38D3-488A-A7A4-E606042C72C0}" srcOrd="3" destOrd="0" presId="urn:microsoft.com/office/officeart/2018/2/layout/IconVerticalSolidList"/>
    <dgm:cxn modelId="{832D1567-247A-401E-B063-8F7FBC6C4243}" type="presParOf" srcId="{F9B90DC8-AE04-4503-B971-BFD056B09D81}" destId="{8BC948FE-3632-4FFE-8354-65935F5C2949}" srcOrd="5" destOrd="0" presId="urn:microsoft.com/office/officeart/2018/2/layout/IconVerticalSolidList"/>
    <dgm:cxn modelId="{33E1285F-5E23-4979-863B-EADA8630B51A}" type="presParOf" srcId="{F9B90DC8-AE04-4503-B971-BFD056B09D81}" destId="{9563B2CE-CC0D-4078-B308-AF9DF0B1CCB1}" srcOrd="6" destOrd="0" presId="urn:microsoft.com/office/officeart/2018/2/layout/IconVerticalSolidList"/>
    <dgm:cxn modelId="{6BFDAF9D-D394-488D-8958-7637C5AB475C}" type="presParOf" srcId="{9563B2CE-CC0D-4078-B308-AF9DF0B1CCB1}" destId="{E74889DA-2791-4B1B-8764-1C34D5284872}" srcOrd="0" destOrd="0" presId="urn:microsoft.com/office/officeart/2018/2/layout/IconVerticalSolidList"/>
    <dgm:cxn modelId="{E8E679F2-9193-49CB-9A3E-DAC8BFA582AC}" type="presParOf" srcId="{9563B2CE-CC0D-4078-B308-AF9DF0B1CCB1}" destId="{E81921C3-E7C3-4860-8259-DF61C04FAC88}" srcOrd="1" destOrd="0" presId="urn:microsoft.com/office/officeart/2018/2/layout/IconVerticalSolidList"/>
    <dgm:cxn modelId="{D86DFC37-AE6E-44FC-B67D-819C9654D49F}" type="presParOf" srcId="{9563B2CE-CC0D-4078-B308-AF9DF0B1CCB1}" destId="{D24361DB-A8DA-4F8F-B125-8BA5D4127D5A}" srcOrd="2" destOrd="0" presId="urn:microsoft.com/office/officeart/2018/2/layout/IconVerticalSolidList"/>
    <dgm:cxn modelId="{D3D48BA8-3E79-4851-A56F-1BA9554555EC}" type="presParOf" srcId="{9563B2CE-CC0D-4078-B308-AF9DF0B1CCB1}" destId="{15FC335E-BBBD-458F-BBA5-7B21258B01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21DD69-1CC5-4F00-8A28-7C78C4A0535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EF6D927-8B61-41AA-80BB-C95A48B3D02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1" dirty="0"/>
            <a:t>Dedicated</a:t>
          </a:r>
          <a:r>
            <a:rPr lang="en-GB" dirty="0"/>
            <a:t> Lab and Workspaces</a:t>
          </a:r>
          <a:endParaRPr lang="en-US" dirty="0"/>
        </a:p>
      </dgm:t>
    </dgm:pt>
    <dgm:pt modelId="{ED20A1B3-2F14-458F-A244-CD0839652CDD}" type="parTrans" cxnId="{B9DC7DBD-95F0-4491-A620-2EE7083F126E}">
      <dgm:prSet/>
      <dgm:spPr/>
      <dgm:t>
        <a:bodyPr/>
        <a:lstStyle/>
        <a:p>
          <a:endParaRPr lang="en-US"/>
        </a:p>
      </dgm:t>
    </dgm:pt>
    <dgm:pt modelId="{CF897998-31AA-4EAE-BDDA-974803E1E512}" type="sibTrans" cxnId="{B9DC7DBD-95F0-4491-A620-2EE7083F126E}">
      <dgm:prSet/>
      <dgm:spPr/>
      <dgm:t>
        <a:bodyPr/>
        <a:lstStyle/>
        <a:p>
          <a:endParaRPr lang="en-US"/>
        </a:p>
      </dgm:t>
    </dgm:pt>
    <dgm:pt modelId="{94D09EA9-4129-41A4-8A56-F8FACC458729}">
      <dgm:prSet custT="1"/>
      <dgm:spPr/>
      <dgm:t>
        <a:bodyPr/>
        <a:lstStyle/>
        <a:p>
          <a:pPr algn="l" rtl="0">
            <a:lnSpc>
              <a:spcPct val="100000"/>
            </a:lnSpc>
          </a:pPr>
          <a:r>
            <a:rPr lang="en-GB" sz="2000" kern="1200" dirty="0"/>
            <a:t>Combination of </a:t>
          </a:r>
          <a:r>
            <a:rPr lang="en-GB" sz="2000" b="1" i="1" kern="1200" dirty="0"/>
            <a:t>Windows, Mac and Linux </a:t>
          </a:r>
          <a:r>
            <a:rPr lang="en-GB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environment Plus </a:t>
          </a:r>
          <a:r>
            <a:rPr lang="en-GB" sz="2000" kern="1200" dirty="0"/>
            <a:t>mobile platforms (</a:t>
          </a:r>
          <a:r>
            <a:rPr lang="en-GB" sz="2000" b="1" i="1" kern="1200" dirty="0"/>
            <a:t>Android, iOS), Arduino and Raspberry Pi</a:t>
          </a:r>
        </a:p>
      </dgm:t>
    </dgm:pt>
    <dgm:pt modelId="{F58A58A4-81D0-455A-BBAD-6A1E4285DD96}" type="parTrans" cxnId="{B3CEB3BD-E0AD-4316-8873-9BA944581CED}">
      <dgm:prSet/>
      <dgm:spPr/>
      <dgm:t>
        <a:bodyPr/>
        <a:lstStyle/>
        <a:p>
          <a:endParaRPr lang="en-US"/>
        </a:p>
      </dgm:t>
    </dgm:pt>
    <dgm:pt modelId="{ECB536F2-DE5E-4737-B213-6DB8812AC42B}" type="sibTrans" cxnId="{B3CEB3BD-E0AD-4316-8873-9BA944581CED}">
      <dgm:prSet/>
      <dgm:spPr/>
      <dgm:t>
        <a:bodyPr/>
        <a:lstStyle/>
        <a:p>
          <a:endParaRPr lang="en-US"/>
        </a:p>
      </dgm:t>
    </dgm:pt>
    <dgm:pt modelId="{4C2D404A-BF57-4D63-ABCB-421D46990D7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Access</a:t>
          </a:r>
          <a:r>
            <a:rPr lang="en-GB" b="0" i="0" dirty="0"/>
            <a:t> </a:t>
          </a:r>
          <a:r>
            <a:rPr lang="en-GB" b="0" dirty="0"/>
            <a:t>to</a:t>
          </a:r>
          <a:r>
            <a:rPr lang="en-GB" dirty="0"/>
            <a:t> the lab, outside session times </a:t>
          </a:r>
          <a:r>
            <a:rPr lang="en-GB" b="1" i="1" dirty="0"/>
            <a:t>normally 24 hours a day </a:t>
          </a:r>
          <a:r>
            <a:rPr lang="en-GB" b="0" i="0" dirty="0"/>
            <a:t>(excluding summer holidays – open until 9pm)</a:t>
          </a:r>
          <a:endParaRPr lang="en-US" dirty="0"/>
        </a:p>
      </dgm:t>
    </dgm:pt>
    <dgm:pt modelId="{DA75DB75-69D3-47D8-8EC9-3A4879EA0186}" type="parTrans" cxnId="{06BBB0AE-1D8F-47D4-B906-3A4F3A64F5F3}">
      <dgm:prSet/>
      <dgm:spPr/>
      <dgm:t>
        <a:bodyPr/>
        <a:lstStyle/>
        <a:p>
          <a:endParaRPr lang="en-US"/>
        </a:p>
      </dgm:t>
    </dgm:pt>
    <dgm:pt modelId="{3B5F05AF-2F34-47BE-A77D-73A5C955649F}" type="sibTrans" cxnId="{06BBB0AE-1D8F-47D4-B906-3A4F3A64F5F3}">
      <dgm:prSet/>
      <dgm:spPr/>
      <dgm:t>
        <a:bodyPr/>
        <a:lstStyle/>
        <a:p>
          <a:endParaRPr lang="en-US"/>
        </a:p>
      </dgm:t>
    </dgm:pt>
    <dgm:pt modelId="{F9B90DC8-AE04-4503-B971-BFD056B09D81}" type="pres">
      <dgm:prSet presAssocID="{9621DD69-1CC5-4F00-8A28-7C78C4A05359}" presName="root" presStyleCnt="0">
        <dgm:presLayoutVars>
          <dgm:dir/>
          <dgm:resizeHandles val="exact"/>
        </dgm:presLayoutVars>
      </dgm:prSet>
      <dgm:spPr/>
    </dgm:pt>
    <dgm:pt modelId="{3D1BB547-A86A-4E69-B876-6ADABA51EAFA}" type="pres">
      <dgm:prSet presAssocID="{EEF6D927-8B61-41AA-80BB-C95A48B3D020}" presName="compNode" presStyleCnt="0"/>
      <dgm:spPr/>
    </dgm:pt>
    <dgm:pt modelId="{39CB7B05-1FD9-4CBD-8E09-49E47A48B8EB}" type="pres">
      <dgm:prSet presAssocID="{EEF6D927-8B61-41AA-80BB-C95A48B3D020}" presName="bgRect" presStyleLbl="bgShp" presStyleIdx="0" presStyleCnt="3"/>
      <dgm:spPr/>
    </dgm:pt>
    <dgm:pt modelId="{0AA1DBB7-57F7-4E56-95BB-7BBC32AEE5D6}" type="pres">
      <dgm:prSet presAssocID="{EEF6D927-8B61-41AA-80BB-C95A48B3D02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3317CB3C-9F9A-40FF-9343-FF777A43286E}" type="pres">
      <dgm:prSet presAssocID="{EEF6D927-8B61-41AA-80BB-C95A48B3D020}" presName="spaceRect" presStyleCnt="0"/>
      <dgm:spPr/>
    </dgm:pt>
    <dgm:pt modelId="{D5C54FCE-E557-4A3B-B918-B37742F3090D}" type="pres">
      <dgm:prSet presAssocID="{EEF6D927-8B61-41AA-80BB-C95A48B3D020}" presName="parTx" presStyleLbl="revTx" presStyleIdx="0" presStyleCnt="3">
        <dgm:presLayoutVars>
          <dgm:chMax val="0"/>
          <dgm:chPref val="0"/>
        </dgm:presLayoutVars>
      </dgm:prSet>
      <dgm:spPr/>
    </dgm:pt>
    <dgm:pt modelId="{44E82F62-3688-435B-BBF8-57E98419A9E2}" type="pres">
      <dgm:prSet presAssocID="{CF897998-31AA-4EAE-BDDA-974803E1E512}" presName="sibTrans" presStyleCnt="0"/>
      <dgm:spPr/>
    </dgm:pt>
    <dgm:pt modelId="{8CE00BC6-D823-4D65-A4F3-2AA61CC26A1C}" type="pres">
      <dgm:prSet presAssocID="{94D09EA9-4129-41A4-8A56-F8FACC458729}" presName="compNode" presStyleCnt="0"/>
      <dgm:spPr/>
    </dgm:pt>
    <dgm:pt modelId="{1999FCF5-859C-4EFC-A2A8-223EC1282F4A}" type="pres">
      <dgm:prSet presAssocID="{94D09EA9-4129-41A4-8A56-F8FACC458729}" presName="bgRect" presStyleLbl="bgShp" presStyleIdx="1" presStyleCnt="3"/>
      <dgm:spPr/>
    </dgm:pt>
    <dgm:pt modelId="{81878B10-883D-4571-9870-95BFFB3A7AFF}" type="pres">
      <dgm:prSet presAssocID="{94D09EA9-4129-41A4-8A56-F8FACC45872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ED4FB7FC-AC6F-4772-9D70-0B0256AA6781}" type="pres">
      <dgm:prSet presAssocID="{94D09EA9-4129-41A4-8A56-F8FACC458729}" presName="spaceRect" presStyleCnt="0"/>
      <dgm:spPr/>
    </dgm:pt>
    <dgm:pt modelId="{9CE5C646-38D3-488A-A7A4-E606042C72C0}" type="pres">
      <dgm:prSet presAssocID="{94D09EA9-4129-41A4-8A56-F8FACC458729}" presName="parTx" presStyleLbl="revTx" presStyleIdx="1" presStyleCnt="3">
        <dgm:presLayoutVars>
          <dgm:chMax val="0"/>
          <dgm:chPref val="0"/>
        </dgm:presLayoutVars>
      </dgm:prSet>
      <dgm:spPr/>
    </dgm:pt>
    <dgm:pt modelId="{8BC948FE-3632-4FFE-8354-65935F5C2949}" type="pres">
      <dgm:prSet presAssocID="{ECB536F2-DE5E-4737-B213-6DB8812AC42B}" presName="sibTrans" presStyleCnt="0"/>
      <dgm:spPr/>
    </dgm:pt>
    <dgm:pt modelId="{9563B2CE-CC0D-4078-B308-AF9DF0B1CCB1}" type="pres">
      <dgm:prSet presAssocID="{4C2D404A-BF57-4D63-ABCB-421D46990D7B}" presName="compNode" presStyleCnt="0"/>
      <dgm:spPr/>
    </dgm:pt>
    <dgm:pt modelId="{E74889DA-2791-4B1B-8764-1C34D5284872}" type="pres">
      <dgm:prSet presAssocID="{4C2D404A-BF57-4D63-ABCB-421D46990D7B}" presName="bgRect" presStyleLbl="bgShp" presStyleIdx="2" presStyleCnt="3"/>
      <dgm:spPr/>
    </dgm:pt>
    <dgm:pt modelId="{E81921C3-E7C3-4860-8259-DF61C04FAC88}" type="pres">
      <dgm:prSet presAssocID="{4C2D404A-BF57-4D63-ABCB-421D46990D7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24361DB-A8DA-4F8F-B125-8BA5D4127D5A}" type="pres">
      <dgm:prSet presAssocID="{4C2D404A-BF57-4D63-ABCB-421D46990D7B}" presName="spaceRect" presStyleCnt="0"/>
      <dgm:spPr/>
    </dgm:pt>
    <dgm:pt modelId="{15FC335E-BBBD-458F-BBA5-7B21258B0134}" type="pres">
      <dgm:prSet presAssocID="{4C2D404A-BF57-4D63-ABCB-421D46990D7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FB42B02-489C-4670-9D41-194CF66A6A16}" type="presOf" srcId="{EEF6D927-8B61-41AA-80BB-C95A48B3D020}" destId="{D5C54FCE-E557-4A3B-B918-B37742F3090D}" srcOrd="0" destOrd="0" presId="urn:microsoft.com/office/officeart/2018/2/layout/IconVerticalSolidList"/>
    <dgm:cxn modelId="{3C4E0C52-6A73-4462-8F90-663B88AE6B5F}" type="presOf" srcId="{9621DD69-1CC5-4F00-8A28-7C78C4A05359}" destId="{F9B90DC8-AE04-4503-B971-BFD056B09D81}" srcOrd="0" destOrd="0" presId="urn:microsoft.com/office/officeart/2018/2/layout/IconVerticalSolidList"/>
    <dgm:cxn modelId="{69ADA685-DE9F-427A-90BF-C02CE490CDDF}" type="presOf" srcId="{94D09EA9-4129-41A4-8A56-F8FACC458729}" destId="{9CE5C646-38D3-488A-A7A4-E606042C72C0}" srcOrd="0" destOrd="0" presId="urn:microsoft.com/office/officeart/2018/2/layout/IconVerticalSolidList"/>
    <dgm:cxn modelId="{BFCAA28D-40BD-4C26-A66B-F69442C85AFB}" type="presOf" srcId="{4C2D404A-BF57-4D63-ABCB-421D46990D7B}" destId="{15FC335E-BBBD-458F-BBA5-7B21258B0134}" srcOrd="0" destOrd="0" presId="urn:microsoft.com/office/officeart/2018/2/layout/IconVerticalSolidList"/>
    <dgm:cxn modelId="{06BBB0AE-1D8F-47D4-B906-3A4F3A64F5F3}" srcId="{9621DD69-1CC5-4F00-8A28-7C78C4A05359}" destId="{4C2D404A-BF57-4D63-ABCB-421D46990D7B}" srcOrd="2" destOrd="0" parTransId="{DA75DB75-69D3-47D8-8EC9-3A4879EA0186}" sibTransId="{3B5F05AF-2F34-47BE-A77D-73A5C955649F}"/>
    <dgm:cxn modelId="{B9DC7DBD-95F0-4491-A620-2EE7083F126E}" srcId="{9621DD69-1CC5-4F00-8A28-7C78C4A05359}" destId="{EEF6D927-8B61-41AA-80BB-C95A48B3D020}" srcOrd="0" destOrd="0" parTransId="{ED20A1B3-2F14-458F-A244-CD0839652CDD}" sibTransId="{CF897998-31AA-4EAE-BDDA-974803E1E512}"/>
    <dgm:cxn modelId="{B3CEB3BD-E0AD-4316-8873-9BA944581CED}" srcId="{9621DD69-1CC5-4F00-8A28-7C78C4A05359}" destId="{94D09EA9-4129-41A4-8A56-F8FACC458729}" srcOrd="1" destOrd="0" parTransId="{F58A58A4-81D0-455A-BBAD-6A1E4285DD96}" sibTransId="{ECB536F2-DE5E-4737-B213-6DB8812AC42B}"/>
    <dgm:cxn modelId="{804AADB6-930A-4F12-BD3A-4043EFD799C0}" type="presParOf" srcId="{F9B90DC8-AE04-4503-B971-BFD056B09D81}" destId="{3D1BB547-A86A-4E69-B876-6ADABA51EAFA}" srcOrd="0" destOrd="0" presId="urn:microsoft.com/office/officeart/2018/2/layout/IconVerticalSolidList"/>
    <dgm:cxn modelId="{CBFCB2B2-0380-4A87-ADD3-8B70DB06BBD2}" type="presParOf" srcId="{3D1BB547-A86A-4E69-B876-6ADABA51EAFA}" destId="{39CB7B05-1FD9-4CBD-8E09-49E47A48B8EB}" srcOrd="0" destOrd="0" presId="urn:microsoft.com/office/officeart/2018/2/layout/IconVerticalSolidList"/>
    <dgm:cxn modelId="{8B25AF23-7500-4FB1-95E3-0A66C0076B57}" type="presParOf" srcId="{3D1BB547-A86A-4E69-B876-6ADABA51EAFA}" destId="{0AA1DBB7-57F7-4E56-95BB-7BBC32AEE5D6}" srcOrd="1" destOrd="0" presId="urn:microsoft.com/office/officeart/2018/2/layout/IconVerticalSolidList"/>
    <dgm:cxn modelId="{4F867877-00A0-44B1-9F04-4537C3A26A5A}" type="presParOf" srcId="{3D1BB547-A86A-4E69-B876-6ADABA51EAFA}" destId="{3317CB3C-9F9A-40FF-9343-FF777A43286E}" srcOrd="2" destOrd="0" presId="urn:microsoft.com/office/officeart/2018/2/layout/IconVerticalSolidList"/>
    <dgm:cxn modelId="{0C3B5388-B858-4872-A8AD-4B97D649AC52}" type="presParOf" srcId="{3D1BB547-A86A-4E69-B876-6ADABA51EAFA}" destId="{D5C54FCE-E557-4A3B-B918-B37742F3090D}" srcOrd="3" destOrd="0" presId="urn:microsoft.com/office/officeart/2018/2/layout/IconVerticalSolidList"/>
    <dgm:cxn modelId="{741D7D54-535D-4A85-8286-889259CFBA14}" type="presParOf" srcId="{F9B90DC8-AE04-4503-B971-BFD056B09D81}" destId="{44E82F62-3688-435B-BBF8-57E98419A9E2}" srcOrd="1" destOrd="0" presId="urn:microsoft.com/office/officeart/2018/2/layout/IconVerticalSolidList"/>
    <dgm:cxn modelId="{9B21F1FF-8DD6-4403-9364-A394F5C71EA9}" type="presParOf" srcId="{F9B90DC8-AE04-4503-B971-BFD056B09D81}" destId="{8CE00BC6-D823-4D65-A4F3-2AA61CC26A1C}" srcOrd="2" destOrd="0" presId="urn:microsoft.com/office/officeart/2018/2/layout/IconVerticalSolidList"/>
    <dgm:cxn modelId="{B2ADEE08-1694-451A-A8CB-F5E8DC93BF06}" type="presParOf" srcId="{8CE00BC6-D823-4D65-A4F3-2AA61CC26A1C}" destId="{1999FCF5-859C-4EFC-A2A8-223EC1282F4A}" srcOrd="0" destOrd="0" presId="urn:microsoft.com/office/officeart/2018/2/layout/IconVerticalSolidList"/>
    <dgm:cxn modelId="{ECE6A59F-455A-4CCE-93F5-FB0EE64EFC32}" type="presParOf" srcId="{8CE00BC6-D823-4D65-A4F3-2AA61CC26A1C}" destId="{81878B10-883D-4571-9870-95BFFB3A7AFF}" srcOrd="1" destOrd="0" presId="urn:microsoft.com/office/officeart/2018/2/layout/IconVerticalSolidList"/>
    <dgm:cxn modelId="{4C6EF101-92D2-4196-897A-8F2A0A63F570}" type="presParOf" srcId="{8CE00BC6-D823-4D65-A4F3-2AA61CC26A1C}" destId="{ED4FB7FC-AC6F-4772-9D70-0B0256AA6781}" srcOrd="2" destOrd="0" presId="urn:microsoft.com/office/officeart/2018/2/layout/IconVerticalSolidList"/>
    <dgm:cxn modelId="{D0D1EA39-F850-4B5A-B51C-161A82C93811}" type="presParOf" srcId="{8CE00BC6-D823-4D65-A4F3-2AA61CC26A1C}" destId="{9CE5C646-38D3-488A-A7A4-E606042C72C0}" srcOrd="3" destOrd="0" presId="urn:microsoft.com/office/officeart/2018/2/layout/IconVerticalSolidList"/>
    <dgm:cxn modelId="{3E3A150C-D21F-4B80-9BC8-21402C2602A1}" type="presParOf" srcId="{F9B90DC8-AE04-4503-B971-BFD056B09D81}" destId="{8BC948FE-3632-4FFE-8354-65935F5C2949}" srcOrd="3" destOrd="0" presId="urn:microsoft.com/office/officeart/2018/2/layout/IconVerticalSolidList"/>
    <dgm:cxn modelId="{1EC367AF-870F-4830-8AA9-41A181F05414}" type="presParOf" srcId="{F9B90DC8-AE04-4503-B971-BFD056B09D81}" destId="{9563B2CE-CC0D-4078-B308-AF9DF0B1CCB1}" srcOrd="4" destOrd="0" presId="urn:microsoft.com/office/officeart/2018/2/layout/IconVerticalSolidList"/>
    <dgm:cxn modelId="{F3635977-6046-463B-8E63-291EE1A84137}" type="presParOf" srcId="{9563B2CE-CC0D-4078-B308-AF9DF0B1CCB1}" destId="{E74889DA-2791-4B1B-8764-1C34D5284872}" srcOrd="0" destOrd="0" presId="urn:microsoft.com/office/officeart/2018/2/layout/IconVerticalSolidList"/>
    <dgm:cxn modelId="{121B0551-E638-42D1-A374-C73A4E1873D4}" type="presParOf" srcId="{9563B2CE-CC0D-4078-B308-AF9DF0B1CCB1}" destId="{E81921C3-E7C3-4860-8259-DF61C04FAC88}" srcOrd="1" destOrd="0" presId="urn:microsoft.com/office/officeart/2018/2/layout/IconVerticalSolidList"/>
    <dgm:cxn modelId="{D898D598-0491-4DE3-A4EF-1BB444511D32}" type="presParOf" srcId="{9563B2CE-CC0D-4078-B308-AF9DF0B1CCB1}" destId="{D24361DB-A8DA-4F8F-B125-8BA5D4127D5A}" srcOrd="2" destOrd="0" presId="urn:microsoft.com/office/officeart/2018/2/layout/IconVerticalSolidList"/>
    <dgm:cxn modelId="{9AB9DA38-EAF3-4AA0-9846-14771E904506}" type="presParOf" srcId="{9563B2CE-CC0D-4078-B308-AF9DF0B1CCB1}" destId="{15FC335E-BBBD-458F-BBA5-7B21258B01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21DD69-1CC5-4F00-8A28-7C78C4A0535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EF6D927-8B61-41AA-80BB-C95A48B3D02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solidFill>
                <a:schemeClr val="tx1"/>
              </a:solidFill>
            </a:rPr>
            <a:t>We have a strong employment figures. Almost 100% employment or post-graduate education for graduates over the past four years. </a:t>
          </a:r>
          <a:endParaRPr lang="en-US" sz="1800" dirty="0">
            <a:solidFill>
              <a:schemeClr val="tx1"/>
            </a:solidFill>
          </a:endParaRPr>
        </a:p>
      </dgm:t>
    </dgm:pt>
    <dgm:pt modelId="{ED20A1B3-2F14-458F-A244-CD0839652CDD}" type="parTrans" cxnId="{B9DC7DBD-95F0-4491-A620-2EE7083F126E}">
      <dgm:prSet/>
      <dgm:spPr/>
      <dgm:t>
        <a:bodyPr/>
        <a:lstStyle/>
        <a:p>
          <a:endParaRPr lang="en-US"/>
        </a:p>
      </dgm:t>
    </dgm:pt>
    <dgm:pt modelId="{CF897998-31AA-4EAE-BDDA-974803E1E512}" type="sibTrans" cxnId="{B9DC7DBD-95F0-4491-A620-2EE7083F126E}">
      <dgm:prSet/>
      <dgm:spPr/>
      <dgm:t>
        <a:bodyPr/>
        <a:lstStyle/>
        <a:p>
          <a:endParaRPr lang="en-US"/>
        </a:p>
      </dgm:t>
    </dgm:pt>
    <dgm:pt modelId="{94D09EA9-4129-41A4-8A56-F8FACC4587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>
              <a:solidFill>
                <a:schemeClr val="tx1"/>
              </a:solidFill>
            </a:rPr>
            <a:t>Work placement scheme - students have undertaken placements with local industry partners and organisations such as York City Council, Elvington Aircraft Museum, the National Railway Museum and the York International Shakespeare Festival.</a:t>
          </a:r>
        </a:p>
      </dgm:t>
    </dgm:pt>
    <dgm:pt modelId="{F58A58A4-81D0-455A-BBAD-6A1E4285DD96}" type="parTrans" cxnId="{B3CEB3BD-E0AD-4316-8873-9BA944581CED}">
      <dgm:prSet/>
      <dgm:spPr/>
      <dgm:t>
        <a:bodyPr/>
        <a:lstStyle/>
        <a:p>
          <a:endParaRPr lang="en-US"/>
        </a:p>
      </dgm:t>
    </dgm:pt>
    <dgm:pt modelId="{ECB536F2-DE5E-4737-B213-6DB8812AC42B}" type="sibTrans" cxnId="{B3CEB3BD-E0AD-4316-8873-9BA944581CED}">
      <dgm:prSet/>
      <dgm:spPr/>
      <dgm:t>
        <a:bodyPr/>
        <a:lstStyle/>
        <a:p>
          <a:endParaRPr lang="en-US"/>
        </a:p>
      </dgm:t>
    </dgm:pt>
    <dgm:pt modelId="{4C2D404A-BF57-4D63-ABCB-421D46990D7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>
              <a:solidFill>
                <a:schemeClr val="tx1"/>
              </a:solidFill>
            </a:rPr>
            <a:t>Field trips - Bletchley </a:t>
          </a:r>
          <a:r>
            <a:rPr lang="en-GB" b="0" i="0" dirty="0">
              <a:solidFill>
                <a:schemeClr val="tx1"/>
              </a:solidFill>
            </a:rPr>
            <a:t>Park, </a:t>
          </a:r>
          <a:r>
            <a:rPr lang="en-GB" dirty="0">
              <a:solidFill>
                <a:schemeClr val="tx1"/>
              </a:solidFill>
            </a:rPr>
            <a:t>the </a:t>
          </a:r>
          <a:r>
            <a:rPr lang="en-GB" b="0" i="0" dirty="0">
              <a:solidFill>
                <a:schemeClr val="tx1"/>
              </a:solidFill>
            </a:rPr>
            <a:t>Gadget Show Live</a:t>
          </a:r>
          <a:r>
            <a:rPr lang="en-GB" dirty="0">
              <a:solidFill>
                <a:schemeClr val="tx1"/>
              </a:solidFill>
            </a:rPr>
            <a:t>, </a:t>
          </a:r>
          <a:r>
            <a:rPr lang="en-GB" b="0" i="0" dirty="0">
              <a:solidFill>
                <a:schemeClr val="tx1"/>
              </a:solidFill>
            </a:rPr>
            <a:t>Berlin Computing Museum. </a:t>
          </a:r>
          <a:endParaRPr lang="en-GB" dirty="0">
            <a:solidFill>
              <a:schemeClr val="tx1"/>
            </a:solidFill>
          </a:endParaRPr>
        </a:p>
      </dgm:t>
    </dgm:pt>
    <dgm:pt modelId="{DA75DB75-69D3-47D8-8EC9-3A4879EA0186}" type="parTrans" cxnId="{06BBB0AE-1D8F-47D4-B906-3A4F3A64F5F3}">
      <dgm:prSet/>
      <dgm:spPr/>
      <dgm:t>
        <a:bodyPr/>
        <a:lstStyle/>
        <a:p>
          <a:endParaRPr lang="en-US"/>
        </a:p>
      </dgm:t>
    </dgm:pt>
    <dgm:pt modelId="{3B5F05AF-2F34-47BE-A77D-73A5C955649F}" type="sibTrans" cxnId="{06BBB0AE-1D8F-47D4-B906-3A4F3A64F5F3}">
      <dgm:prSet/>
      <dgm:spPr/>
      <dgm:t>
        <a:bodyPr/>
        <a:lstStyle/>
        <a:p>
          <a:endParaRPr lang="en-US"/>
        </a:p>
      </dgm:t>
    </dgm:pt>
    <dgm:pt modelId="{CB6A9366-C0B7-4D01-9AEC-C2DF0FE342D5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GB" dirty="0">
              <a:solidFill>
                <a:schemeClr val="tx1"/>
              </a:solidFill>
            </a:rPr>
            <a:t>The course integrates professional qualifications alongside academic qualifications, e.g. Microsoft MTA.</a:t>
          </a:r>
          <a:endParaRPr lang="en-GB" dirty="0">
            <a:solidFill>
              <a:schemeClr val="tx1"/>
            </a:solidFill>
            <a:latin typeface="Calibri Light" panose="020F0302020204030204"/>
          </a:endParaRPr>
        </a:p>
      </dgm:t>
    </dgm:pt>
    <dgm:pt modelId="{F705FD10-AEF8-4852-A3CC-961401F733A9}" type="parTrans" cxnId="{BDB8377D-17C1-434A-A091-6B1786225A94}">
      <dgm:prSet/>
      <dgm:spPr/>
      <dgm:t>
        <a:bodyPr/>
        <a:lstStyle/>
        <a:p>
          <a:endParaRPr lang="en-NZ"/>
        </a:p>
      </dgm:t>
    </dgm:pt>
    <dgm:pt modelId="{F59249A7-9BDB-429D-B34A-C8FF726DDFC8}" type="sibTrans" cxnId="{BDB8377D-17C1-434A-A091-6B1786225A94}">
      <dgm:prSet/>
      <dgm:spPr/>
      <dgm:t>
        <a:bodyPr/>
        <a:lstStyle/>
        <a:p>
          <a:endParaRPr lang="en-NZ"/>
        </a:p>
      </dgm:t>
    </dgm:pt>
    <dgm:pt modelId="{F9B90DC8-AE04-4503-B971-BFD056B09D81}" type="pres">
      <dgm:prSet presAssocID="{9621DD69-1CC5-4F00-8A28-7C78C4A05359}" presName="root" presStyleCnt="0">
        <dgm:presLayoutVars>
          <dgm:dir/>
          <dgm:resizeHandles val="exact"/>
        </dgm:presLayoutVars>
      </dgm:prSet>
      <dgm:spPr/>
    </dgm:pt>
    <dgm:pt modelId="{3D1BB547-A86A-4E69-B876-6ADABA51EAFA}" type="pres">
      <dgm:prSet presAssocID="{EEF6D927-8B61-41AA-80BB-C95A48B3D020}" presName="compNode" presStyleCnt="0"/>
      <dgm:spPr/>
    </dgm:pt>
    <dgm:pt modelId="{39CB7B05-1FD9-4CBD-8E09-49E47A48B8EB}" type="pres">
      <dgm:prSet presAssocID="{EEF6D927-8B61-41AA-80BB-C95A48B3D020}" presName="bgRect" presStyleLbl="bgShp" presStyleIdx="0" presStyleCnt="4"/>
      <dgm:spPr/>
    </dgm:pt>
    <dgm:pt modelId="{0AA1DBB7-57F7-4E56-95BB-7BBC32AEE5D6}" type="pres">
      <dgm:prSet presAssocID="{EEF6D927-8B61-41AA-80BB-C95A48B3D02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3317CB3C-9F9A-40FF-9343-FF777A43286E}" type="pres">
      <dgm:prSet presAssocID="{EEF6D927-8B61-41AA-80BB-C95A48B3D020}" presName="spaceRect" presStyleCnt="0"/>
      <dgm:spPr/>
    </dgm:pt>
    <dgm:pt modelId="{D5C54FCE-E557-4A3B-B918-B37742F3090D}" type="pres">
      <dgm:prSet presAssocID="{EEF6D927-8B61-41AA-80BB-C95A48B3D020}" presName="parTx" presStyleLbl="revTx" presStyleIdx="0" presStyleCnt="4">
        <dgm:presLayoutVars>
          <dgm:chMax val="0"/>
          <dgm:chPref val="0"/>
        </dgm:presLayoutVars>
      </dgm:prSet>
      <dgm:spPr/>
    </dgm:pt>
    <dgm:pt modelId="{44E82F62-3688-435B-BBF8-57E98419A9E2}" type="pres">
      <dgm:prSet presAssocID="{CF897998-31AA-4EAE-BDDA-974803E1E512}" presName="sibTrans" presStyleCnt="0"/>
      <dgm:spPr/>
    </dgm:pt>
    <dgm:pt modelId="{8CE00BC6-D823-4D65-A4F3-2AA61CC26A1C}" type="pres">
      <dgm:prSet presAssocID="{94D09EA9-4129-41A4-8A56-F8FACC458729}" presName="compNode" presStyleCnt="0"/>
      <dgm:spPr/>
    </dgm:pt>
    <dgm:pt modelId="{1999FCF5-859C-4EFC-A2A8-223EC1282F4A}" type="pres">
      <dgm:prSet presAssocID="{94D09EA9-4129-41A4-8A56-F8FACC458729}" presName="bgRect" presStyleLbl="bgShp" presStyleIdx="1" presStyleCnt="4"/>
      <dgm:spPr/>
    </dgm:pt>
    <dgm:pt modelId="{81878B10-883D-4571-9870-95BFFB3A7AFF}" type="pres">
      <dgm:prSet presAssocID="{94D09EA9-4129-41A4-8A56-F8FACC4587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ED4FB7FC-AC6F-4772-9D70-0B0256AA6781}" type="pres">
      <dgm:prSet presAssocID="{94D09EA9-4129-41A4-8A56-F8FACC458729}" presName="spaceRect" presStyleCnt="0"/>
      <dgm:spPr/>
    </dgm:pt>
    <dgm:pt modelId="{9CE5C646-38D3-488A-A7A4-E606042C72C0}" type="pres">
      <dgm:prSet presAssocID="{94D09EA9-4129-41A4-8A56-F8FACC458729}" presName="parTx" presStyleLbl="revTx" presStyleIdx="1" presStyleCnt="4" custScaleX="100000" custLinFactNeighborX="-283" custLinFactNeighborY="-2871">
        <dgm:presLayoutVars>
          <dgm:chMax val="0"/>
          <dgm:chPref val="0"/>
        </dgm:presLayoutVars>
      </dgm:prSet>
      <dgm:spPr/>
    </dgm:pt>
    <dgm:pt modelId="{8BC948FE-3632-4FFE-8354-65935F5C2949}" type="pres">
      <dgm:prSet presAssocID="{ECB536F2-DE5E-4737-B213-6DB8812AC42B}" presName="sibTrans" presStyleCnt="0"/>
      <dgm:spPr/>
    </dgm:pt>
    <dgm:pt modelId="{9563B2CE-CC0D-4078-B308-AF9DF0B1CCB1}" type="pres">
      <dgm:prSet presAssocID="{4C2D404A-BF57-4D63-ABCB-421D46990D7B}" presName="compNode" presStyleCnt="0"/>
      <dgm:spPr/>
    </dgm:pt>
    <dgm:pt modelId="{E74889DA-2791-4B1B-8764-1C34D5284872}" type="pres">
      <dgm:prSet presAssocID="{4C2D404A-BF57-4D63-ABCB-421D46990D7B}" presName="bgRect" presStyleLbl="bgShp" presStyleIdx="2" presStyleCnt="4"/>
      <dgm:spPr/>
    </dgm:pt>
    <dgm:pt modelId="{E81921C3-E7C3-4860-8259-DF61C04FAC88}" type="pres">
      <dgm:prSet presAssocID="{4C2D404A-BF57-4D63-ABCB-421D46990D7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24361DB-A8DA-4F8F-B125-8BA5D4127D5A}" type="pres">
      <dgm:prSet presAssocID="{4C2D404A-BF57-4D63-ABCB-421D46990D7B}" presName="spaceRect" presStyleCnt="0"/>
      <dgm:spPr/>
    </dgm:pt>
    <dgm:pt modelId="{15FC335E-BBBD-458F-BBA5-7B21258B0134}" type="pres">
      <dgm:prSet presAssocID="{4C2D404A-BF57-4D63-ABCB-421D46990D7B}" presName="parTx" presStyleLbl="revTx" presStyleIdx="2" presStyleCnt="4" custLinFactNeighborX="-390" custLinFactNeighborY="-11446">
        <dgm:presLayoutVars>
          <dgm:chMax val="0"/>
          <dgm:chPref val="0"/>
        </dgm:presLayoutVars>
      </dgm:prSet>
      <dgm:spPr/>
    </dgm:pt>
    <dgm:pt modelId="{5C3778F9-78AE-4145-9F9B-38C6E2C7B13D}" type="pres">
      <dgm:prSet presAssocID="{3B5F05AF-2F34-47BE-A77D-73A5C955649F}" presName="sibTrans" presStyleCnt="0"/>
      <dgm:spPr/>
    </dgm:pt>
    <dgm:pt modelId="{D7808D44-59B1-4F48-AA7D-1754C9076DA0}" type="pres">
      <dgm:prSet presAssocID="{CB6A9366-C0B7-4D01-9AEC-C2DF0FE342D5}" presName="compNode" presStyleCnt="0"/>
      <dgm:spPr/>
    </dgm:pt>
    <dgm:pt modelId="{51ADAD21-C5EE-479D-8BD0-43FCDD0AC5CD}" type="pres">
      <dgm:prSet presAssocID="{CB6A9366-C0B7-4D01-9AEC-C2DF0FE342D5}" presName="bgRect" presStyleLbl="bgShp" presStyleIdx="3" presStyleCnt="4"/>
      <dgm:spPr/>
    </dgm:pt>
    <dgm:pt modelId="{BF1CE1BF-4CF9-4814-B099-24477F2DC3BF}" type="pres">
      <dgm:prSet presAssocID="{CB6A9366-C0B7-4D01-9AEC-C2DF0FE342D5}" presName="iconRect" presStyleLbl="node1" presStyleIdx="3" presStyleCnt="4"/>
      <dgm:spPr/>
    </dgm:pt>
    <dgm:pt modelId="{A01EE66E-000A-4FDA-A2B7-DAAC4237A6FD}" type="pres">
      <dgm:prSet presAssocID="{CB6A9366-C0B7-4D01-9AEC-C2DF0FE342D5}" presName="spaceRect" presStyleCnt="0"/>
      <dgm:spPr/>
    </dgm:pt>
    <dgm:pt modelId="{6C16856E-6CEC-4E2C-B440-63B4E71AA150}" type="pres">
      <dgm:prSet presAssocID="{CB6A9366-C0B7-4D01-9AEC-C2DF0FE342D5}" presName="parTx" presStyleLbl="revTx" presStyleIdx="3" presStyleCnt="4" custLinFactNeighborX="195" custLinFactNeighborY="-4906">
        <dgm:presLayoutVars>
          <dgm:chMax val="0"/>
          <dgm:chPref val="0"/>
        </dgm:presLayoutVars>
      </dgm:prSet>
      <dgm:spPr/>
    </dgm:pt>
  </dgm:ptLst>
  <dgm:cxnLst>
    <dgm:cxn modelId="{3C4E0C52-6A73-4462-8F90-663B88AE6B5F}" type="presOf" srcId="{9621DD69-1CC5-4F00-8A28-7C78C4A05359}" destId="{F9B90DC8-AE04-4503-B971-BFD056B09D81}" srcOrd="0" destOrd="0" presId="urn:microsoft.com/office/officeart/2018/2/layout/IconVerticalSolidList"/>
    <dgm:cxn modelId="{BDB8377D-17C1-434A-A091-6B1786225A94}" srcId="{9621DD69-1CC5-4F00-8A28-7C78C4A05359}" destId="{CB6A9366-C0B7-4D01-9AEC-C2DF0FE342D5}" srcOrd="3" destOrd="0" parTransId="{F705FD10-AEF8-4852-A3CC-961401F733A9}" sibTransId="{F59249A7-9BDB-429D-B34A-C8FF726DDFC8}"/>
    <dgm:cxn modelId="{06BBB0AE-1D8F-47D4-B906-3A4F3A64F5F3}" srcId="{9621DD69-1CC5-4F00-8A28-7C78C4A05359}" destId="{4C2D404A-BF57-4D63-ABCB-421D46990D7B}" srcOrd="2" destOrd="0" parTransId="{DA75DB75-69D3-47D8-8EC9-3A4879EA0186}" sibTransId="{3B5F05AF-2F34-47BE-A77D-73A5C955649F}"/>
    <dgm:cxn modelId="{27782CBC-4015-4B54-9084-77154E7291E0}" type="presOf" srcId="{94D09EA9-4129-41A4-8A56-F8FACC458729}" destId="{9CE5C646-38D3-488A-A7A4-E606042C72C0}" srcOrd="0" destOrd="0" presId="urn:microsoft.com/office/officeart/2018/2/layout/IconVerticalSolidList"/>
    <dgm:cxn modelId="{B9DC7DBD-95F0-4491-A620-2EE7083F126E}" srcId="{9621DD69-1CC5-4F00-8A28-7C78C4A05359}" destId="{EEF6D927-8B61-41AA-80BB-C95A48B3D020}" srcOrd="0" destOrd="0" parTransId="{ED20A1B3-2F14-458F-A244-CD0839652CDD}" sibTransId="{CF897998-31AA-4EAE-BDDA-974803E1E512}"/>
    <dgm:cxn modelId="{B3CEB3BD-E0AD-4316-8873-9BA944581CED}" srcId="{9621DD69-1CC5-4F00-8A28-7C78C4A05359}" destId="{94D09EA9-4129-41A4-8A56-F8FACC458729}" srcOrd="1" destOrd="0" parTransId="{F58A58A4-81D0-455A-BBAD-6A1E4285DD96}" sibTransId="{ECB536F2-DE5E-4737-B213-6DB8812AC42B}"/>
    <dgm:cxn modelId="{7840B2C2-E62A-481A-A0C6-CC3F72B53489}" type="presOf" srcId="{EEF6D927-8B61-41AA-80BB-C95A48B3D020}" destId="{D5C54FCE-E557-4A3B-B918-B37742F3090D}" srcOrd="0" destOrd="0" presId="urn:microsoft.com/office/officeart/2018/2/layout/IconVerticalSolidList"/>
    <dgm:cxn modelId="{0519A0CE-11E0-497D-947E-FEB1F97A51AB}" type="presOf" srcId="{CB6A9366-C0B7-4D01-9AEC-C2DF0FE342D5}" destId="{6C16856E-6CEC-4E2C-B440-63B4E71AA150}" srcOrd="0" destOrd="0" presId="urn:microsoft.com/office/officeart/2018/2/layout/IconVerticalSolidList"/>
    <dgm:cxn modelId="{A00FC2D2-6C79-497D-A711-9CA2F70B9BC4}" type="presOf" srcId="{4C2D404A-BF57-4D63-ABCB-421D46990D7B}" destId="{15FC335E-BBBD-458F-BBA5-7B21258B0134}" srcOrd="0" destOrd="0" presId="urn:microsoft.com/office/officeart/2018/2/layout/IconVerticalSolidList"/>
    <dgm:cxn modelId="{6417CD2A-0D5A-4082-AC42-76FC8F216F76}" type="presParOf" srcId="{F9B90DC8-AE04-4503-B971-BFD056B09D81}" destId="{3D1BB547-A86A-4E69-B876-6ADABA51EAFA}" srcOrd="0" destOrd="0" presId="urn:microsoft.com/office/officeart/2018/2/layout/IconVerticalSolidList"/>
    <dgm:cxn modelId="{8D61C06F-B1E1-451F-87D3-B0F52B4A0596}" type="presParOf" srcId="{3D1BB547-A86A-4E69-B876-6ADABA51EAFA}" destId="{39CB7B05-1FD9-4CBD-8E09-49E47A48B8EB}" srcOrd="0" destOrd="0" presId="urn:microsoft.com/office/officeart/2018/2/layout/IconVerticalSolidList"/>
    <dgm:cxn modelId="{732C7BFF-5AE3-417D-A386-EFF2C1A75873}" type="presParOf" srcId="{3D1BB547-A86A-4E69-B876-6ADABA51EAFA}" destId="{0AA1DBB7-57F7-4E56-95BB-7BBC32AEE5D6}" srcOrd="1" destOrd="0" presId="urn:microsoft.com/office/officeart/2018/2/layout/IconVerticalSolidList"/>
    <dgm:cxn modelId="{9ED91820-C212-4DB4-A3C4-8E9B79DD13FE}" type="presParOf" srcId="{3D1BB547-A86A-4E69-B876-6ADABA51EAFA}" destId="{3317CB3C-9F9A-40FF-9343-FF777A43286E}" srcOrd="2" destOrd="0" presId="urn:microsoft.com/office/officeart/2018/2/layout/IconVerticalSolidList"/>
    <dgm:cxn modelId="{DEFFE396-5ECD-4B45-A1FA-BDB0534B7445}" type="presParOf" srcId="{3D1BB547-A86A-4E69-B876-6ADABA51EAFA}" destId="{D5C54FCE-E557-4A3B-B918-B37742F3090D}" srcOrd="3" destOrd="0" presId="urn:microsoft.com/office/officeart/2018/2/layout/IconVerticalSolidList"/>
    <dgm:cxn modelId="{C7DEF9B1-0295-45A1-BE4C-804B27E7D97F}" type="presParOf" srcId="{F9B90DC8-AE04-4503-B971-BFD056B09D81}" destId="{44E82F62-3688-435B-BBF8-57E98419A9E2}" srcOrd="1" destOrd="0" presId="urn:microsoft.com/office/officeart/2018/2/layout/IconVerticalSolidList"/>
    <dgm:cxn modelId="{72D05957-869F-4DF8-880F-0B90FF8606D8}" type="presParOf" srcId="{F9B90DC8-AE04-4503-B971-BFD056B09D81}" destId="{8CE00BC6-D823-4D65-A4F3-2AA61CC26A1C}" srcOrd="2" destOrd="0" presId="urn:microsoft.com/office/officeart/2018/2/layout/IconVerticalSolidList"/>
    <dgm:cxn modelId="{F7AA045E-3970-402E-BFF2-1B74E890B24C}" type="presParOf" srcId="{8CE00BC6-D823-4D65-A4F3-2AA61CC26A1C}" destId="{1999FCF5-859C-4EFC-A2A8-223EC1282F4A}" srcOrd="0" destOrd="0" presId="urn:microsoft.com/office/officeart/2018/2/layout/IconVerticalSolidList"/>
    <dgm:cxn modelId="{81871D7B-685E-453C-9081-784CE2F54447}" type="presParOf" srcId="{8CE00BC6-D823-4D65-A4F3-2AA61CC26A1C}" destId="{81878B10-883D-4571-9870-95BFFB3A7AFF}" srcOrd="1" destOrd="0" presId="urn:microsoft.com/office/officeart/2018/2/layout/IconVerticalSolidList"/>
    <dgm:cxn modelId="{6E73314E-2404-43DD-A02E-03B5F62B2E68}" type="presParOf" srcId="{8CE00BC6-D823-4D65-A4F3-2AA61CC26A1C}" destId="{ED4FB7FC-AC6F-4772-9D70-0B0256AA6781}" srcOrd="2" destOrd="0" presId="urn:microsoft.com/office/officeart/2018/2/layout/IconVerticalSolidList"/>
    <dgm:cxn modelId="{3392B8C9-150C-44E4-B6CF-3D05A07FDCBA}" type="presParOf" srcId="{8CE00BC6-D823-4D65-A4F3-2AA61CC26A1C}" destId="{9CE5C646-38D3-488A-A7A4-E606042C72C0}" srcOrd="3" destOrd="0" presId="urn:microsoft.com/office/officeart/2018/2/layout/IconVerticalSolidList"/>
    <dgm:cxn modelId="{5E04553D-FD3A-46FE-8D59-695B89D8312F}" type="presParOf" srcId="{F9B90DC8-AE04-4503-B971-BFD056B09D81}" destId="{8BC948FE-3632-4FFE-8354-65935F5C2949}" srcOrd="3" destOrd="0" presId="urn:microsoft.com/office/officeart/2018/2/layout/IconVerticalSolidList"/>
    <dgm:cxn modelId="{13B8DA05-EFD6-4842-A80C-A0F6BB260876}" type="presParOf" srcId="{F9B90DC8-AE04-4503-B971-BFD056B09D81}" destId="{9563B2CE-CC0D-4078-B308-AF9DF0B1CCB1}" srcOrd="4" destOrd="0" presId="urn:microsoft.com/office/officeart/2018/2/layout/IconVerticalSolidList"/>
    <dgm:cxn modelId="{7822025B-0601-471E-9E55-A02A094D6E25}" type="presParOf" srcId="{9563B2CE-CC0D-4078-B308-AF9DF0B1CCB1}" destId="{E74889DA-2791-4B1B-8764-1C34D5284872}" srcOrd="0" destOrd="0" presId="urn:microsoft.com/office/officeart/2018/2/layout/IconVerticalSolidList"/>
    <dgm:cxn modelId="{0707241A-A12B-4D7D-8EDD-4515C42E79DC}" type="presParOf" srcId="{9563B2CE-CC0D-4078-B308-AF9DF0B1CCB1}" destId="{E81921C3-E7C3-4860-8259-DF61C04FAC88}" srcOrd="1" destOrd="0" presId="urn:microsoft.com/office/officeart/2018/2/layout/IconVerticalSolidList"/>
    <dgm:cxn modelId="{84BFB8E9-5BA4-4FFC-BEBC-D269D7C7CE85}" type="presParOf" srcId="{9563B2CE-CC0D-4078-B308-AF9DF0B1CCB1}" destId="{D24361DB-A8DA-4F8F-B125-8BA5D4127D5A}" srcOrd="2" destOrd="0" presId="urn:microsoft.com/office/officeart/2018/2/layout/IconVerticalSolidList"/>
    <dgm:cxn modelId="{74E7BAC7-C18C-4EDA-9854-E8DA92C9CD88}" type="presParOf" srcId="{9563B2CE-CC0D-4078-B308-AF9DF0B1CCB1}" destId="{15FC335E-BBBD-458F-BBA5-7B21258B0134}" srcOrd="3" destOrd="0" presId="urn:microsoft.com/office/officeart/2018/2/layout/IconVerticalSolidList"/>
    <dgm:cxn modelId="{58577B65-95EE-4991-A29B-3EC9BE535CA5}" type="presParOf" srcId="{F9B90DC8-AE04-4503-B971-BFD056B09D81}" destId="{5C3778F9-78AE-4145-9F9B-38C6E2C7B13D}" srcOrd="5" destOrd="0" presId="urn:microsoft.com/office/officeart/2018/2/layout/IconVerticalSolidList"/>
    <dgm:cxn modelId="{80DD54C8-0CB4-41AC-B586-CB725C603B90}" type="presParOf" srcId="{F9B90DC8-AE04-4503-B971-BFD056B09D81}" destId="{D7808D44-59B1-4F48-AA7D-1754C9076DA0}" srcOrd="6" destOrd="0" presId="urn:microsoft.com/office/officeart/2018/2/layout/IconVerticalSolidList"/>
    <dgm:cxn modelId="{A1E8D91F-7C73-4FD8-B8D5-7DBCD93013C7}" type="presParOf" srcId="{D7808D44-59B1-4F48-AA7D-1754C9076DA0}" destId="{51ADAD21-C5EE-479D-8BD0-43FCDD0AC5CD}" srcOrd="0" destOrd="0" presId="urn:microsoft.com/office/officeart/2018/2/layout/IconVerticalSolidList"/>
    <dgm:cxn modelId="{E1548D4E-719C-476F-987D-CF6864DB9B0B}" type="presParOf" srcId="{D7808D44-59B1-4F48-AA7D-1754C9076DA0}" destId="{BF1CE1BF-4CF9-4814-B099-24477F2DC3BF}" srcOrd="1" destOrd="0" presId="urn:microsoft.com/office/officeart/2018/2/layout/IconVerticalSolidList"/>
    <dgm:cxn modelId="{7BED1ED6-23D1-4D99-B8B5-97242C5B4C80}" type="presParOf" srcId="{D7808D44-59B1-4F48-AA7D-1754C9076DA0}" destId="{A01EE66E-000A-4FDA-A2B7-DAAC4237A6FD}" srcOrd="2" destOrd="0" presId="urn:microsoft.com/office/officeart/2018/2/layout/IconVerticalSolidList"/>
    <dgm:cxn modelId="{4AD7B308-4983-4013-B5C8-6191AE182CA5}" type="presParOf" srcId="{D7808D44-59B1-4F48-AA7D-1754C9076DA0}" destId="{6C16856E-6CEC-4E2C-B440-63B4E71AA1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B7B05-1FD9-4CBD-8E09-49E47A48B8EB}">
      <dsp:nvSpPr>
        <dsp:cNvPr id="0" name=""/>
        <dsp:cNvSpPr/>
      </dsp:nvSpPr>
      <dsp:spPr>
        <a:xfrm>
          <a:off x="-60592" y="0"/>
          <a:ext cx="6248400" cy="11651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1DBB7-57F7-4E56-95BB-7BBC32AEE5D6}">
      <dsp:nvSpPr>
        <dsp:cNvPr id="0" name=""/>
        <dsp:cNvSpPr/>
      </dsp:nvSpPr>
      <dsp:spPr>
        <a:xfrm>
          <a:off x="291871" y="270251"/>
          <a:ext cx="642096" cy="64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54FCE-E557-4A3B-B918-B37742F3090D}">
      <dsp:nvSpPr>
        <dsp:cNvPr id="0" name=""/>
        <dsp:cNvSpPr/>
      </dsp:nvSpPr>
      <dsp:spPr>
        <a:xfrm>
          <a:off x="1286432" y="8087"/>
          <a:ext cx="4552224" cy="1166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34" tIns="123434" rIns="123434" bIns="123434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We are </a:t>
          </a:r>
          <a:r>
            <a:rPr lang="en-GB" sz="1800" b="1" i="1" kern="1200" dirty="0"/>
            <a:t>small.</a:t>
          </a:r>
          <a:r>
            <a:rPr lang="en-GB" sz="1800" b="1" i="1" kern="1200" dirty="0">
              <a:latin typeface="Calibri Light" panose="020F0302020204030204"/>
            </a:rPr>
            <a:t> </a:t>
          </a:r>
          <a:r>
            <a:rPr lang="en-GB" sz="1800" b="1" i="1" kern="1200" dirty="0"/>
            <a:t> </a:t>
          </a:r>
          <a:r>
            <a:rPr lang="en-GB" sz="1800" kern="1200" dirty="0"/>
            <a:t>We have a maximum size of 36/40 per lab</a:t>
          </a:r>
          <a:r>
            <a:rPr lang="en-GB" sz="1400" kern="1200" dirty="0"/>
            <a:t>.</a:t>
          </a:r>
          <a:endParaRPr lang="en-GB" sz="1400" kern="1200" dirty="0">
            <a:latin typeface="Calibri Light" panose="020F0302020204030204"/>
          </a:endParaRPr>
        </a:p>
      </dsp:txBody>
      <dsp:txXfrm>
        <a:off x="1286432" y="8087"/>
        <a:ext cx="4552224" cy="1166308"/>
      </dsp:txXfrm>
    </dsp:sp>
    <dsp:sp modelId="{BD52EF40-0EB7-47A5-B0DE-C8D9E66613B3}">
      <dsp:nvSpPr>
        <dsp:cNvPr id="0" name=""/>
        <dsp:cNvSpPr/>
      </dsp:nvSpPr>
      <dsp:spPr>
        <a:xfrm>
          <a:off x="-60592" y="1440981"/>
          <a:ext cx="6248400" cy="11651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FB291-A23E-4727-AE73-893D7E7CEA4E}">
      <dsp:nvSpPr>
        <dsp:cNvPr id="0" name=""/>
        <dsp:cNvSpPr/>
      </dsp:nvSpPr>
      <dsp:spPr>
        <a:xfrm>
          <a:off x="291871" y="1703144"/>
          <a:ext cx="642096" cy="6408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2196A-19B2-4EB9-B9B7-E0CFF171B963}">
      <dsp:nvSpPr>
        <dsp:cNvPr id="0" name=""/>
        <dsp:cNvSpPr/>
      </dsp:nvSpPr>
      <dsp:spPr>
        <a:xfrm>
          <a:off x="1286432" y="1440981"/>
          <a:ext cx="4552224" cy="1166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34" tIns="123434" rIns="123434" bIns="123434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 Light" panose="020F0302020204030204"/>
            </a:rPr>
            <a:t>Typical year group size 50 –60 students </a:t>
          </a:r>
          <a:endParaRPr lang="en-GB" sz="1800" kern="1200" dirty="0"/>
        </a:p>
      </dsp:txBody>
      <dsp:txXfrm>
        <a:off x="1286432" y="1440981"/>
        <a:ext cx="4552224" cy="1166308"/>
      </dsp:txXfrm>
    </dsp:sp>
    <dsp:sp modelId="{1999FCF5-859C-4EFC-A2A8-223EC1282F4A}">
      <dsp:nvSpPr>
        <dsp:cNvPr id="0" name=""/>
        <dsp:cNvSpPr/>
      </dsp:nvSpPr>
      <dsp:spPr>
        <a:xfrm>
          <a:off x="-60592" y="2873874"/>
          <a:ext cx="6248400" cy="11651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878B10-883D-4571-9870-95BFFB3A7AFF}">
      <dsp:nvSpPr>
        <dsp:cNvPr id="0" name=""/>
        <dsp:cNvSpPr/>
      </dsp:nvSpPr>
      <dsp:spPr>
        <a:xfrm>
          <a:off x="291871" y="3136038"/>
          <a:ext cx="642096" cy="64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E5C646-38D3-488A-A7A4-E606042C72C0}">
      <dsp:nvSpPr>
        <dsp:cNvPr id="0" name=""/>
        <dsp:cNvSpPr/>
      </dsp:nvSpPr>
      <dsp:spPr>
        <a:xfrm>
          <a:off x="1286432" y="2873874"/>
          <a:ext cx="4552224" cy="1166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34" tIns="123434" rIns="123434" bIns="12343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Our staff know their students and they work with them throughout the degree.</a:t>
          </a:r>
          <a:endParaRPr lang="en-US" sz="1800" kern="1200" dirty="0"/>
        </a:p>
      </dsp:txBody>
      <dsp:txXfrm>
        <a:off x="1286432" y="2873874"/>
        <a:ext cx="4552224" cy="1166308"/>
      </dsp:txXfrm>
    </dsp:sp>
    <dsp:sp modelId="{E74889DA-2791-4B1B-8764-1C34D5284872}">
      <dsp:nvSpPr>
        <dsp:cNvPr id="0" name=""/>
        <dsp:cNvSpPr/>
      </dsp:nvSpPr>
      <dsp:spPr>
        <a:xfrm>
          <a:off x="-60592" y="4306768"/>
          <a:ext cx="6248400" cy="116516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921C3-E7C3-4860-8259-DF61C04FAC88}">
      <dsp:nvSpPr>
        <dsp:cNvPr id="0" name=""/>
        <dsp:cNvSpPr/>
      </dsp:nvSpPr>
      <dsp:spPr>
        <a:xfrm>
          <a:off x="291871" y="4568931"/>
          <a:ext cx="642096" cy="64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C335E-BBBD-458F-BBA5-7B21258B0134}">
      <dsp:nvSpPr>
        <dsp:cNvPr id="0" name=""/>
        <dsp:cNvSpPr/>
      </dsp:nvSpPr>
      <dsp:spPr>
        <a:xfrm>
          <a:off x="816096" y="4314856"/>
          <a:ext cx="5492895" cy="1166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434" tIns="123434" rIns="123434" bIns="123434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The programmes were designed so that rather than </a:t>
          </a:r>
          <a:r>
            <a:rPr lang="en-GB" sz="1800" i="1" kern="1200" dirty="0"/>
            <a:t>teach at you </a:t>
          </a:r>
          <a:r>
            <a:rPr lang="en-GB" sz="1800" kern="1200" dirty="0"/>
            <a:t>the idea is to </a:t>
          </a:r>
          <a:r>
            <a:rPr lang="en-GB" sz="1800" b="1" i="1" kern="1200" dirty="0"/>
            <a:t>teach with you.</a:t>
          </a:r>
          <a:r>
            <a:rPr lang="en-GB" sz="1800" b="1" i="1" kern="1200" dirty="0">
              <a:latin typeface="Calibri Light" panose="020F0302020204030204"/>
            </a:rPr>
            <a:t> </a:t>
          </a:r>
          <a:r>
            <a:rPr lang="en-GB" sz="1800" b="1" i="1" kern="1200" dirty="0"/>
            <a:t> </a:t>
          </a:r>
          <a:r>
            <a:rPr lang="en-GB" sz="1800" b="0" kern="1200" dirty="0"/>
            <a:t>T</a:t>
          </a:r>
          <a:r>
            <a:rPr lang="en-GB" sz="1800" kern="1200" dirty="0"/>
            <a:t>he programme has </a:t>
          </a:r>
          <a:r>
            <a:rPr lang="en-GB" sz="1800" b="1" i="1" kern="1200" dirty="0"/>
            <a:t>high contact time </a:t>
          </a:r>
          <a:r>
            <a:rPr lang="en-GB" sz="1800" kern="1200" dirty="0"/>
            <a:t>and </a:t>
          </a:r>
          <a:r>
            <a:rPr lang="en-GB" sz="1800" b="1" i="1" kern="1200" dirty="0"/>
            <a:t>a high proportion of classes that are practical and hands on</a:t>
          </a:r>
          <a:r>
            <a:rPr lang="en-GB" sz="1800" kern="1200" dirty="0"/>
            <a:t>.</a:t>
          </a:r>
          <a:endParaRPr lang="en-US" sz="1800" kern="1200" dirty="0"/>
        </a:p>
      </dsp:txBody>
      <dsp:txXfrm>
        <a:off x="816096" y="4314856"/>
        <a:ext cx="5492895" cy="11663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B7B05-1FD9-4CBD-8E09-49E47A48B8EB}">
      <dsp:nvSpPr>
        <dsp:cNvPr id="0" name=""/>
        <dsp:cNvSpPr/>
      </dsp:nvSpPr>
      <dsp:spPr>
        <a:xfrm>
          <a:off x="0" y="690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1DBB7-57F7-4E56-95BB-7BBC32AEE5D6}">
      <dsp:nvSpPr>
        <dsp:cNvPr id="0" name=""/>
        <dsp:cNvSpPr/>
      </dsp:nvSpPr>
      <dsp:spPr>
        <a:xfrm>
          <a:off x="488743" y="364218"/>
          <a:ext cx="888624" cy="8886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54FCE-E557-4A3B-B918-B37742F3090D}">
      <dsp:nvSpPr>
        <dsp:cNvPr id="0" name=""/>
        <dsp:cNvSpPr/>
      </dsp:nvSpPr>
      <dsp:spPr>
        <a:xfrm>
          <a:off x="1866111" y="690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i="1" kern="1200" dirty="0"/>
            <a:t>Dedicated</a:t>
          </a:r>
          <a:r>
            <a:rPr lang="en-GB" sz="2000" kern="1200" dirty="0"/>
            <a:t> Lab and Workspaces</a:t>
          </a:r>
          <a:endParaRPr lang="en-US" sz="2000" kern="1200" dirty="0"/>
        </a:p>
      </dsp:txBody>
      <dsp:txXfrm>
        <a:off x="1866111" y="690"/>
        <a:ext cx="4382288" cy="1615680"/>
      </dsp:txXfrm>
    </dsp:sp>
    <dsp:sp modelId="{1999FCF5-859C-4EFC-A2A8-223EC1282F4A}">
      <dsp:nvSpPr>
        <dsp:cNvPr id="0" name=""/>
        <dsp:cNvSpPr/>
      </dsp:nvSpPr>
      <dsp:spPr>
        <a:xfrm>
          <a:off x="0" y="2020291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878B10-883D-4571-9870-95BFFB3A7AFF}">
      <dsp:nvSpPr>
        <dsp:cNvPr id="0" name=""/>
        <dsp:cNvSpPr/>
      </dsp:nvSpPr>
      <dsp:spPr>
        <a:xfrm>
          <a:off x="488743" y="2383819"/>
          <a:ext cx="888624" cy="8886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E5C646-38D3-488A-A7A4-E606042C72C0}">
      <dsp:nvSpPr>
        <dsp:cNvPr id="0" name=""/>
        <dsp:cNvSpPr/>
      </dsp:nvSpPr>
      <dsp:spPr>
        <a:xfrm>
          <a:off x="1866111" y="20202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Combination of </a:t>
          </a:r>
          <a:r>
            <a:rPr lang="en-GB" sz="2000" b="1" i="1" kern="1200" dirty="0"/>
            <a:t>Windows, Mac and Linux </a:t>
          </a:r>
          <a:r>
            <a:rPr lang="en-GB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environment Plus </a:t>
          </a:r>
          <a:r>
            <a:rPr lang="en-GB" sz="2000" kern="1200" dirty="0"/>
            <a:t>mobile platforms (</a:t>
          </a:r>
          <a:r>
            <a:rPr lang="en-GB" sz="2000" b="1" i="1" kern="1200" dirty="0"/>
            <a:t>Android, iOS), Arduino and Raspberry Pi</a:t>
          </a:r>
        </a:p>
      </dsp:txBody>
      <dsp:txXfrm>
        <a:off x="1866111" y="2020291"/>
        <a:ext cx="4382288" cy="1615680"/>
      </dsp:txXfrm>
    </dsp:sp>
    <dsp:sp modelId="{E74889DA-2791-4B1B-8764-1C34D5284872}">
      <dsp:nvSpPr>
        <dsp:cNvPr id="0" name=""/>
        <dsp:cNvSpPr/>
      </dsp:nvSpPr>
      <dsp:spPr>
        <a:xfrm>
          <a:off x="0" y="4039891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921C3-E7C3-4860-8259-DF61C04FAC88}">
      <dsp:nvSpPr>
        <dsp:cNvPr id="0" name=""/>
        <dsp:cNvSpPr/>
      </dsp:nvSpPr>
      <dsp:spPr>
        <a:xfrm>
          <a:off x="488743" y="4403420"/>
          <a:ext cx="888624" cy="8886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C335E-BBBD-458F-BBA5-7B21258B0134}">
      <dsp:nvSpPr>
        <dsp:cNvPr id="0" name=""/>
        <dsp:cNvSpPr/>
      </dsp:nvSpPr>
      <dsp:spPr>
        <a:xfrm>
          <a:off x="1866111" y="40398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Access</a:t>
          </a:r>
          <a:r>
            <a:rPr lang="en-GB" sz="2000" b="0" i="0" kern="1200" dirty="0"/>
            <a:t> </a:t>
          </a:r>
          <a:r>
            <a:rPr lang="en-GB" sz="2000" b="0" kern="1200" dirty="0"/>
            <a:t>to</a:t>
          </a:r>
          <a:r>
            <a:rPr lang="en-GB" sz="2000" kern="1200" dirty="0"/>
            <a:t> the lab, outside session times </a:t>
          </a:r>
          <a:r>
            <a:rPr lang="en-GB" sz="2000" b="1" i="1" kern="1200" dirty="0"/>
            <a:t>normally 24 hours a day </a:t>
          </a:r>
          <a:r>
            <a:rPr lang="en-GB" sz="2000" b="0" i="0" kern="1200" dirty="0"/>
            <a:t>(excluding summer holidays – open until 9pm)</a:t>
          </a:r>
          <a:endParaRPr lang="en-US" sz="2000" kern="1200" dirty="0"/>
        </a:p>
      </dsp:txBody>
      <dsp:txXfrm>
        <a:off x="1866111" y="4039891"/>
        <a:ext cx="4382288" cy="16156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B7B05-1FD9-4CBD-8E09-49E47A48B8EB}">
      <dsp:nvSpPr>
        <dsp:cNvPr id="0" name=""/>
        <dsp:cNvSpPr/>
      </dsp:nvSpPr>
      <dsp:spPr>
        <a:xfrm>
          <a:off x="0" y="2347"/>
          <a:ext cx="6248400" cy="10019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1DBB7-57F7-4E56-95BB-7BBC32AEE5D6}">
      <dsp:nvSpPr>
        <dsp:cNvPr id="0" name=""/>
        <dsp:cNvSpPr/>
      </dsp:nvSpPr>
      <dsp:spPr>
        <a:xfrm>
          <a:off x="303086" y="227784"/>
          <a:ext cx="551067" cy="5510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C54FCE-E557-4A3B-B918-B37742F3090D}">
      <dsp:nvSpPr>
        <dsp:cNvPr id="0" name=""/>
        <dsp:cNvSpPr/>
      </dsp:nvSpPr>
      <dsp:spPr>
        <a:xfrm>
          <a:off x="1157240" y="2347"/>
          <a:ext cx="4987834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/>
              </a:solidFill>
            </a:rPr>
            <a:t>We have a strong employment figures. Almost 100% employment or post-graduate education for graduates over the past four years. 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1157240" y="2347"/>
        <a:ext cx="4987834" cy="1189803"/>
      </dsp:txXfrm>
    </dsp:sp>
    <dsp:sp modelId="{1999FCF5-859C-4EFC-A2A8-223EC1282F4A}">
      <dsp:nvSpPr>
        <dsp:cNvPr id="0" name=""/>
        <dsp:cNvSpPr/>
      </dsp:nvSpPr>
      <dsp:spPr>
        <a:xfrm>
          <a:off x="0" y="1489602"/>
          <a:ext cx="6248400" cy="10019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878B10-883D-4571-9870-95BFFB3A7AFF}">
      <dsp:nvSpPr>
        <dsp:cNvPr id="0" name=""/>
        <dsp:cNvSpPr/>
      </dsp:nvSpPr>
      <dsp:spPr>
        <a:xfrm>
          <a:off x="303086" y="1715038"/>
          <a:ext cx="551067" cy="5510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E5C646-38D3-488A-A7A4-E606042C72C0}">
      <dsp:nvSpPr>
        <dsp:cNvPr id="0" name=""/>
        <dsp:cNvSpPr/>
      </dsp:nvSpPr>
      <dsp:spPr>
        <a:xfrm>
          <a:off x="1143125" y="1455443"/>
          <a:ext cx="4987834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Work placement scheme - students have undertaken placements with local industry partners and organisations such as York City Council, Elvington Aircraft Museum, the National Railway Museum and the York International Shakespeare Festival.</a:t>
          </a:r>
        </a:p>
      </dsp:txBody>
      <dsp:txXfrm>
        <a:off x="1143125" y="1455443"/>
        <a:ext cx="4987834" cy="1189803"/>
      </dsp:txXfrm>
    </dsp:sp>
    <dsp:sp modelId="{E74889DA-2791-4B1B-8764-1C34D5284872}">
      <dsp:nvSpPr>
        <dsp:cNvPr id="0" name=""/>
        <dsp:cNvSpPr/>
      </dsp:nvSpPr>
      <dsp:spPr>
        <a:xfrm>
          <a:off x="0" y="2976856"/>
          <a:ext cx="6248400" cy="10019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921C3-E7C3-4860-8259-DF61C04FAC88}">
      <dsp:nvSpPr>
        <dsp:cNvPr id="0" name=""/>
        <dsp:cNvSpPr/>
      </dsp:nvSpPr>
      <dsp:spPr>
        <a:xfrm>
          <a:off x="303086" y="3202293"/>
          <a:ext cx="551067" cy="5510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C335E-BBBD-458F-BBA5-7B21258B0134}">
      <dsp:nvSpPr>
        <dsp:cNvPr id="0" name=""/>
        <dsp:cNvSpPr/>
      </dsp:nvSpPr>
      <dsp:spPr>
        <a:xfrm>
          <a:off x="1137788" y="2840672"/>
          <a:ext cx="4987834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Field trips - Bletchley </a:t>
          </a:r>
          <a:r>
            <a:rPr lang="en-GB" sz="2000" b="0" i="0" kern="1200" dirty="0">
              <a:solidFill>
                <a:schemeClr val="tx1"/>
              </a:solidFill>
            </a:rPr>
            <a:t>Park, </a:t>
          </a:r>
          <a:r>
            <a:rPr lang="en-GB" sz="2000" kern="1200" dirty="0">
              <a:solidFill>
                <a:schemeClr val="tx1"/>
              </a:solidFill>
            </a:rPr>
            <a:t>the </a:t>
          </a:r>
          <a:r>
            <a:rPr lang="en-GB" sz="2000" b="0" i="0" kern="1200" dirty="0">
              <a:solidFill>
                <a:schemeClr val="tx1"/>
              </a:solidFill>
            </a:rPr>
            <a:t>Gadget Show Live</a:t>
          </a:r>
          <a:r>
            <a:rPr lang="en-GB" sz="2000" kern="1200" dirty="0">
              <a:solidFill>
                <a:schemeClr val="tx1"/>
              </a:solidFill>
            </a:rPr>
            <a:t>, </a:t>
          </a:r>
          <a:r>
            <a:rPr lang="en-GB" sz="2000" b="0" i="0" kern="1200" dirty="0">
              <a:solidFill>
                <a:schemeClr val="tx1"/>
              </a:solidFill>
            </a:rPr>
            <a:t>Berlin Computing Museum. </a:t>
          </a:r>
          <a:endParaRPr lang="en-GB" sz="2000" kern="1200" dirty="0">
            <a:solidFill>
              <a:schemeClr val="tx1"/>
            </a:solidFill>
          </a:endParaRPr>
        </a:p>
      </dsp:txBody>
      <dsp:txXfrm>
        <a:off x="1137788" y="2840672"/>
        <a:ext cx="4987834" cy="1189803"/>
      </dsp:txXfrm>
    </dsp:sp>
    <dsp:sp modelId="{51ADAD21-C5EE-479D-8BD0-43FCDD0AC5CD}">
      <dsp:nvSpPr>
        <dsp:cNvPr id="0" name=""/>
        <dsp:cNvSpPr/>
      </dsp:nvSpPr>
      <dsp:spPr>
        <a:xfrm>
          <a:off x="0" y="4464111"/>
          <a:ext cx="6248400" cy="10019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1CE1BF-4CF9-4814-B099-24477F2DC3BF}">
      <dsp:nvSpPr>
        <dsp:cNvPr id="0" name=""/>
        <dsp:cNvSpPr/>
      </dsp:nvSpPr>
      <dsp:spPr>
        <a:xfrm>
          <a:off x="303086" y="4689548"/>
          <a:ext cx="551067" cy="5510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6856E-6CEC-4E2C-B440-63B4E71AA150}">
      <dsp:nvSpPr>
        <dsp:cNvPr id="0" name=""/>
        <dsp:cNvSpPr/>
      </dsp:nvSpPr>
      <dsp:spPr>
        <a:xfrm>
          <a:off x="1166966" y="4405739"/>
          <a:ext cx="4987834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The course integrates professional qualifications alongside academic qualifications, e.g. Microsoft MTA.</a:t>
          </a:r>
          <a:endParaRPr lang="en-GB" sz="2000" kern="1200" dirty="0">
            <a:solidFill>
              <a:schemeClr val="tx1"/>
            </a:solidFill>
            <a:latin typeface="Calibri Light" panose="020F0302020204030204"/>
          </a:endParaRPr>
        </a:p>
      </dsp:txBody>
      <dsp:txXfrm>
        <a:off x="1166966" y="4405739"/>
        <a:ext cx="4987834" cy="1189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915ED-55EF-4C1A-8D70-906A75BA524E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F985E-D767-45A3-A032-4AB18987D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887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programme is designed with a diverse range of assessment methods to enhance and reinforce student learning experience and to deliver opportunities for students to achieve the learning outcomes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8CEE1-5413-474E-8B50-F20858178EE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086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916F-FD3F-4AE5-85FB-B1AFA3B34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C8C00-B773-4664-961D-00FE1AEF6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2E049-CD30-48BB-9AD1-44916D815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C70E-6FAB-4846-B731-0459CF3AA244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DAFF6-BBF2-4130-980E-50F9A9305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4F4EF-1B09-4590-AC04-0CD73ED4A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F047-450E-4098-8DC4-DF80288040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146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E4CF-01C7-42EA-AF00-FE30C3D6E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91BAF-BD20-4897-ADAA-7847847DC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26A63-3A9E-4D68-B739-9DBD07CC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C70E-6FAB-4846-B731-0459CF3AA244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956C6-6D56-4C31-840A-7C8BCC113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EBE71-97D5-40D0-B29E-6B0603B8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F047-450E-4098-8DC4-DF80288040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452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834450-8F4C-4EB1-8979-AB61C80C6A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BAACA-DBA7-4C01-8954-E91D1F1A1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AA7BD-0804-40BD-A16A-16647B33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C70E-6FAB-4846-B731-0459CF3AA244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10072-31B9-4EBF-9666-E2C891F4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28-4647-4E6A-9F38-881C0A8F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F047-450E-4098-8DC4-DF80288040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286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54C77-6EC0-4ED3-A6A2-B435E27F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555B5-789B-438A-A342-9BFE19D1D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626E0-EAE0-4607-BC20-D57C0F3BD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C70E-6FAB-4846-B731-0459CF3AA244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2EDEA-5971-434B-B608-CA25F9C0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13D3F-7276-423A-923A-2E482564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F047-450E-4098-8DC4-DF80288040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15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3881-6EF6-4135-8E1E-776220F23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E3EB7-87F9-49FB-95AC-43FB95830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20128-25C7-4FBA-BEAD-7E37851B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C70E-6FAB-4846-B731-0459CF3AA244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08E09-C0EF-4297-B246-F354046A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15B5D-C322-4982-AFC4-4A83096A2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F047-450E-4098-8DC4-DF80288040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687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ADE5-5F91-400B-AB10-00E29142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056C9-DDC3-47F6-B94C-4883BB793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AE3B00-81E0-4B5C-9C9A-A8D47C918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E5C41-F9A7-4962-B25B-C86710216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C70E-6FAB-4846-B731-0459CF3AA244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328A2-3E97-4737-A313-E80A896A6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08B56-472C-4494-9D4A-F4F93AF3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F047-450E-4098-8DC4-DF80288040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70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70C0D-4EC4-4EE8-8681-2FC5CCEA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326E7-7044-47B5-9900-F0D5DE2B1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A498B-BE6B-4CFC-9CB6-E69637071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E3EB5-A419-4B15-A8E9-0704DA4F9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ADD1B-5C4E-47AB-9525-850C4FD1F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D7540-D09D-49BB-B67C-C235EC0A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C70E-6FAB-4846-B731-0459CF3AA244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603EBB-B675-4920-863A-3CBACB35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B7EA83-32D6-418C-BE98-56951058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F047-450E-4098-8DC4-DF80288040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04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9D73-3FE2-4FC5-BEBA-E20234E8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5CD820-4268-4C57-9AC9-0BDAB471B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C70E-6FAB-4846-B731-0459CF3AA244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DD65F-BA9C-41CC-BA55-FE4B99B8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972EC-BC27-4974-93D9-0E7DC878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F047-450E-4098-8DC4-DF80288040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693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B29038-AA77-4D85-948C-DD96715B6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C70E-6FAB-4846-B731-0459CF3AA244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072BA7-C528-483A-8286-45AE0B11A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B894A-0019-443E-BE0B-9CF869E6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F047-450E-4098-8DC4-DF80288040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915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C236D-A9C5-4ABE-B0C3-3222D24B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B4346-21B3-4BA4-9D2C-D69C5D069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601BE-A33C-4A27-ADFC-2BE40348B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1AD2D-1163-4838-A06D-C540B805B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C70E-6FAB-4846-B731-0459CF3AA244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898B6-7C3A-4037-8F86-9B3CD3468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7B5F7-8BDE-41D4-BCB0-6841F721A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F047-450E-4098-8DC4-DF80288040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248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C4CA4-1BBD-4772-85DE-BF141B67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4769C5-94F9-428E-BEB6-760CA82141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0C96D-A849-4B39-AEB8-ECA8FD678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A1F19-1B73-4D45-8FA2-F957C32F2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C70E-6FAB-4846-B731-0459CF3AA244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EFA4B-3D21-4A43-9D6D-BC4B53E0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1FD02-BD25-4EE1-8548-87416389E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F047-450E-4098-8DC4-DF80288040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705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0283CB-B63C-4B4F-B808-AD04F2457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E6986-9FB9-483C-8626-ACEAF91F8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82F65-ECCF-435F-96C0-1CF5DBE386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CC70E-6FAB-4846-B731-0459CF3AA244}" type="datetimeFigureOut">
              <a:rPr lang="en-GB" smtClean="0"/>
              <a:t>18/02/2022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00658-A64E-4DAE-AD1C-69B323667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C4EAA-9AC1-425D-9190-CB1862DC4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AF047-450E-4098-8DC4-DF80288040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147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a.guest@yorksj.ac.uk" TargetMode="External"/><Relationship Id="rId2" Type="http://schemas.openxmlformats.org/officeDocument/2006/relationships/hyperlink" Target="mailto:m.odea@yorksj.ac.uk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a.usman@yorksj.ac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4E73DA35-E5A2-42EE-89DB-FA7CE4BED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33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B90D9B-6B60-4FE8-9418-CDBD347C62E1}"/>
              </a:ext>
            </a:extLst>
          </p:cNvPr>
          <p:cNvSpPr/>
          <p:nvPr/>
        </p:nvSpPr>
        <p:spPr>
          <a:xfrm>
            <a:off x="1889834" y="133165"/>
            <a:ext cx="2458430" cy="17045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Course Structure</a:t>
            </a:r>
            <a:r>
              <a:rPr lang="en-US" sz="3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Year 1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2B2F88-893A-4969-A41B-7DB9AA3B1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850" y="0"/>
            <a:ext cx="7710150" cy="36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6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8A835E-9189-41F8-827C-865BC38B0768}"/>
              </a:ext>
            </a:extLst>
          </p:cNvPr>
          <p:cNvSpPr/>
          <p:nvPr/>
        </p:nvSpPr>
        <p:spPr>
          <a:xfrm>
            <a:off x="20757" y="1683181"/>
            <a:ext cx="2628900" cy="2547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Structure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Calibri Light"/>
              </a:rPr>
              <a:t>Year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11BC7-F19D-44EC-B3C0-E8ABDD9CD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755" y="2287930"/>
            <a:ext cx="8469058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89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51EF68-8570-4805-ACAC-3AC3A3613661}"/>
              </a:ext>
            </a:extLst>
          </p:cNvPr>
          <p:cNvSpPr/>
          <p:nvPr/>
        </p:nvSpPr>
        <p:spPr>
          <a:xfrm>
            <a:off x="20757" y="1683181"/>
            <a:ext cx="2628900" cy="2547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Structure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Calibri Light"/>
              </a:rPr>
              <a:t>Year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18D91-2EC7-4C28-9CD6-029379AA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657" y="456693"/>
            <a:ext cx="94964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90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2E99-EF53-47EE-AEC2-5B49F193C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Our approach to assessment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BF30F-9F65-4967-BC90-6349856A2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6921" y="704453"/>
            <a:ext cx="4268772" cy="56191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Diverse range of assessment methods </a:t>
            </a:r>
          </a:p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Formative and Summative assessments </a:t>
            </a:r>
          </a:p>
          <a:p>
            <a:r>
              <a:rPr lang="en-US" sz="1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Practical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: 21% of the assessments </a:t>
            </a:r>
          </a:p>
          <a:p>
            <a:pPr lvl="1"/>
            <a:r>
              <a:rPr lang="en-NZ" sz="1400" dirty="0"/>
              <a:t>Help students understand the application to practical programming of the theory that is taught in lectures.</a:t>
            </a:r>
          </a:p>
          <a:p>
            <a:pPr marL="182880" lvl="1">
              <a:spcBef>
                <a:spcPts val="1200"/>
              </a:spcBef>
            </a:pPr>
            <a:r>
              <a:rPr lang="en-NZ" sz="1400" b="1" dirty="0">
                <a:solidFill>
                  <a:schemeClr val="accent3">
                    <a:lumMod val="75000"/>
                  </a:schemeClr>
                </a:solidFill>
              </a:rPr>
              <a:t>Portfolio assessment: 55% of the assessments </a:t>
            </a:r>
          </a:p>
          <a:p>
            <a:pPr lvl="1"/>
            <a:r>
              <a:rPr lang="en-NZ" sz="1400" dirty="0"/>
              <a:t>Enables students to reflect on their real performance, to show their weak and strong domain, and to observe student’s progress during the learning process</a:t>
            </a:r>
          </a:p>
          <a:p>
            <a:pPr marL="182880" lvl="1">
              <a:spcBef>
                <a:spcPts val="1200"/>
              </a:spcBef>
            </a:pPr>
            <a:r>
              <a:rPr lang="en-US" sz="1400" b="1" dirty="0">
                <a:solidFill>
                  <a:srgbClr val="002060"/>
                </a:solidFill>
              </a:rPr>
              <a:t>Presentation: 3% of the assessments </a:t>
            </a:r>
          </a:p>
          <a:p>
            <a:pPr lvl="1"/>
            <a:r>
              <a:rPr lang="en-NZ" sz="1400" dirty="0"/>
              <a:t>Presentation skills, and prepare students to research, prepare and deliver a technical presentation.</a:t>
            </a:r>
          </a:p>
          <a:p>
            <a:pPr marL="182880" lvl="1">
              <a:spcBef>
                <a:spcPts val="1200"/>
              </a:spcBef>
            </a:pPr>
            <a:r>
              <a:rPr lang="en-US" sz="1400" b="1" dirty="0">
                <a:solidFill>
                  <a:schemeClr val="accent4">
                    <a:lumMod val="75000"/>
                  </a:schemeClr>
                </a:solidFill>
              </a:rPr>
              <a:t>Written work: 13% of the assessments </a:t>
            </a:r>
          </a:p>
          <a:p>
            <a:pPr lvl="1"/>
            <a:r>
              <a:rPr lang="en-US" sz="1400" dirty="0"/>
              <a:t>Improve students writing skills, </a:t>
            </a:r>
            <a:r>
              <a:rPr lang="en-NZ" sz="1400" dirty="0"/>
              <a:t>analytical  and cognitive abilities</a:t>
            </a:r>
            <a:endParaRPr lang="en-US" sz="1400" dirty="0"/>
          </a:p>
          <a:p>
            <a:r>
              <a:rPr lang="en-US" sz="1400" b="1" dirty="0">
                <a:solidFill>
                  <a:srgbClr val="FF0000"/>
                </a:solidFill>
              </a:rPr>
              <a:t>Exam: 7% of the assessments </a:t>
            </a:r>
          </a:p>
          <a:p>
            <a:pPr lvl="1"/>
            <a:r>
              <a:rPr lang="en-NZ" sz="1400" dirty="0"/>
              <a:t>To generate competition among students, problems solving while in a controlled environment and push and pressure that every student necessitates in life </a:t>
            </a:r>
            <a:endParaRPr lang="en-GB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7AA6F-BF8A-4DCE-A8EE-E19E408608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21" r="9929"/>
          <a:stretch/>
        </p:blipFill>
        <p:spPr>
          <a:xfrm>
            <a:off x="7818120" y="761999"/>
            <a:ext cx="3617432" cy="2581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3C9EAD-123E-438D-AD5F-BA6F8FBFA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285" y="3514007"/>
            <a:ext cx="3337143" cy="208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55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DA13D-75E9-42A8-A50F-8E2D88232C8D}"/>
              </a:ext>
            </a:extLst>
          </p:cNvPr>
          <p:cNvSpPr txBox="1"/>
          <p:nvPr/>
        </p:nvSpPr>
        <p:spPr>
          <a:xfrm>
            <a:off x="1392315" y="89162"/>
            <a:ext cx="1745168" cy="4952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Computing at York St John</a:t>
            </a:r>
            <a:r>
              <a:rPr 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Other than Teaching</a:t>
            </a:r>
            <a:endParaRPr lang="en-US" sz="28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F0B49DCF-D818-4A7B-80D2-E8FF6D5E68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4564271"/>
              </p:ext>
            </p:extLst>
          </p:nvPr>
        </p:nvGraphicFramePr>
        <p:xfrm>
          <a:off x="3333339" y="546809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1527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ingle Corner Rectangle 6">
            <a:extLst>
              <a:ext uri="{FF2B5EF4-FFF2-40B4-BE49-F238E27FC236}">
                <a16:creationId xmlns:a16="http://schemas.microsoft.com/office/drawing/2014/main" id="{8C7D8656-6680-46B2-B8B5-E91050580FCB}"/>
              </a:ext>
            </a:extLst>
          </p:cNvPr>
          <p:cNvSpPr/>
          <p:nvPr/>
        </p:nvSpPr>
        <p:spPr>
          <a:xfrm rot="10800000" flipH="1" flipV="1">
            <a:off x="1747338" y="1668796"/>
            <a:ext cx="7907547" cy="3944353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2800" dirty="0">
                <a:solidFill>
                  <a:schemeClr val="bg1"/>
                </a:solidFill>
              </a:rPr>
              <a:t>General Programming Languages</a:t>
            </a:r>
          </a:p>
          <a:p>
            <a:pPr marL="400050" lvl="1"/>
            <a:r>
              <a:rPr lang="en-GB" sz="2800" dirty="0">
                <a:solidFill>
                  <a:schemeClr val="bg1"/>
                </a:solidFill>
              </a:rPr>
              <a:t>Python, C#, Java, C++</a:t>
            </a:r>
          </a:p>
          <a:p>
            <a:r>
              <a:rPr lang="en-GB" sz="2800" dirty="0">
                <a:solidFill>
                  <a:schemeClr val="bg1"/>
                </a:solidFill>
              </a:rPr>
              <a:t>Web Programming</a:t>
            </a:r>
          </a:p>
          <a:p>
            <a:pPr marL="400050" lvl="1"/>
            <a:r>
              <a:rPr lang="en-GB" sz="2800" dirty="0">
                <a:solidFill>
                  <a:schemeClr val="bg1"/>
                </a:solidFill>
              </a:rPr>
              <a:t>HTML, CSS, PHP, </a:t>
            </a:r>
            <a:r>
              <a:rPr lang="en-GB" sz="2800" dirty="0" err="1">
                <a:solidFill>
                  <a:schemeClr val="bg1"/>
                </a:solidFill>
              </a:rPr>
              <a:t>Javascript</a:t>
            </a:r>
            <a:r>
              <a:rPr lang="en-GB" sz="2800" dirty="0">
                <a:solidFill>
                  <a:schemeClr val="bg1"/>
                </a:solidFill>
              </a:rPr>
              <a:t>, JQuery, JSON, AJAX etc…</a:t>
            </a:r>
            <a:endParaRPr lang="en-GB" sz="2800" dirty="0">
              <a:solidFill>
                <a:schemeClr val="bg1"/>
              </a:solidFill>
              <a:cs typeface="Calibri"/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Database Programming</a:t>
            </a:r>
          </a:p>
          <a:p>
            <a:pPr marL="400050" lvl="1"/>
            <a:r>
              <a:rPr lang="en-GB" sz="2800" dirty="0">
                <a:solidFill>
                  <a:schemeClr val="bg1"/>
                </a:solidFill>
              </a:rPr>
              <a:t>SQL, XML</a:t>
            </a:r>
          </a:p>
          <a:p>
            <a:r>
              <a:rPr lang="en-GB" sz="2800" dirty="0">
                <a:solidFill>
                  <a:schemeClr val="bg1"/>
                </a:solidFill>
              </a:rPr>
              <a:t>Specialist Languages</a:t>
            </a:r>
          </a:p>
          <a:p>
            <a:pPr marL="400050" lvl="1"/>
            <a:r>
              <a:rPr lang="en-GB" sz="2800" dirty="0">
                <a:solidFill>
                  <a:schemeClr val="bg1"/>
                </a:solidFill>
              </a:rPr>
              <a:t>Linux shell scripting, R, </a:t>
            </a:r>
            <a:r>
              <a:rPr lang="en-GB" sz="2400" dirty="0">
                <a:solidFill>
                  <a:schemeClr val="bg1"/>
                </a:solidFill>
              </a:rPr>
              <a:t>UML, Assembler</a:t>
            </a:r>
            <a:endParaRPr lang="en-GB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875A8E-D94B-4B2C-A890-8D0AFC33D980}"/>
              </a:ext>
            </a:extLst>
          </p:cNvPr>
          <p:cNvSpPr/>
          <p:nvPr/>
        </p:nvSpPr>
        <p:spPr>
          <a:xfrm>
            <a:off x="1747338" y="334391"/>
            <a:ext cx="7112577" cy="762001"/>
          </a:xfrm>
          <a:prstGeom prst="rect">
            <a:avLst/>
          </a:prstGeom>
          <a:solidFill>
            <a:srgbClr val="BB5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solidFill>
                  <a:schemeClr val="bg1"/>
                </a:solidFill>
              </a:rPr>
              <a:t>Languages</a:t>
            </a:r>
          </a:p>
        </p:txBody>
      </p:sp>
    </p:spTree>
    <p:extLst>
      <p:ext uri="{BB962C8B-B14F-4D97-AF65-F5344CB8AC3E}">
        <p14:creationId xmlns:p14="http://schemas.microsoft.com/office/powerpoint/2010/main" val="4242255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3E72CF-332D-44C8-8229-FAA55AC46616}"/>
              </a:ext>
            </a:extLst>
          </p:cNvPr>
          <p:cNvSpPr txBox="1">
            <a:spLocks/>
          </p:cNvSpPr>
          <p:nvPr/>
        </p:nvSpPr>
        <p:spPr>
          <a:xfrm>
            <a:off x="1012243" y="-308058"/>
            <a:ext cx="10515600" cy="61611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 sz="4000" dirty="0"/>
            </a:br>
            <a:r>
              <a:rPr lang="en-GB" sz="4000" dirty="0"/>
              <a:t>Contact time / example of a timetable </a:t>
            </a:r>
            <a:br>
              <a:rPr lang="en-GB" sz="4000" dirty="0"/>
            </a:br>
            <a:endParaRPr lang="en-NZ" sz="4000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BE13C1B-035A-49CD-9822-DE545F85E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39" y="1570183"/>
            <a:ext cx="6867466" cy="310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74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6B310B4-F7F4-8848-9E59-34832314D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550" y="107461"/>
            <a:ext cx="3432313" cy="34323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4BC956-4C6A-6840-A05E-928AB3ADC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2" y="153122"/>
            <a:ext cx="3432313" cy="34323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3BE4F6-9214-D049-8EF8-DEFA0AA493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306" y="153122"/>
            <a:ext cx="3432313" cy="343231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0D6EB84-6999-4D13-8099-42400147A518}"/>
              </a:ext>
            </a:extLst>
          </p:cNvPr>
          <p:cNvSpPr txBox="1">
            <a:spLocks/>
          </p:cNvSpPr>
          <p:nvPr/>
        </p:nvSpPr>
        <p:spPr>
          <a:xfrm>
            <a:off x="3130525" y="450185"/>
            <a:ext cx="8070806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Professional certifications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D6BEC34-D9F6-455D-8A5B-B0131008B12D}"/>
              </a:ext>
            </a:extLst>
          </p:cNvPr>
          <p:cNvSpPr txBox="1">
            <a:spLocks/>
          </p:cNvSpPr>
          <p:nvPr/>
        </p:nvSpPr>
        <p:spPr>
          <a:xfrm>
            <a:off x="4249492" y="1167573"/>
            <a:ext cx="7555897" cy="55829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>
              <a:latin typeface="Corbel (Body)"/>
              <a:ea typeface="Arial" panose="020B0604020202020204" pitchFamily="34" charset="0"/>
            </a:endParaRPr>
          </a:p>
          <a:p>
            <a:r>
              <a:rPr lang="en-GB" sz="1800" dirty="0">
                <a:latin typeface="Corbel (Body)"/>
                <a:ea typeface="Arial" panose="020B0604020202020204" pitchFamily="34" charset="0"/>
              </a:rPr>
              <a:t>1. Employability</a:t>
            </a:r>
          </a:p>
          <a:p>
            <a:r>
              <a:rPr lang="en-NZ" sz="1800" dirty="0">
                <a:latin typeface="Corbel (Body)"/>
              </a:rPr>
              <a:t>1.1 A short course – “the Certificate in Career thinking” organised by Careers team at York St John University. </a:t>
            </a:r>
          </a:p>
          <a:p>
            <a:r>
              <a:rPr lang="en-GB" sz="1800" dirty="0">
                <a:latin typeface="Corbel (Body)"/>
                <a:ea typeface="Arial" panose="020B0604020202020204" pitchFamily="34" charset="0"/>
                <a:cs typeface="Times New Roman" panose="02020603050405020304" pitchFamily="18" charset="0"/>
              </a:rPr>
              <a:t>1.2 Students are supported to gain professional certifications, accreditation, and membership, </a:t>
            </a:r>
            <a:r>
              <a:rPr lang="en-GB" sz="1800" dirty="0" err="1">
                <a:latin typeface="Corbel (Body)"/>
                <a:ea typeface="Arial" panose="020B0604020202020204" pitchFamily="34" charset="0"/>
                <a:cs typeface="Times New Roman" panose="02020603050405020304" pitchFamily="18" charset="0"/>
              </a:rPr>
              <a:t>e,g</a:t>
            </a:r>
            <a:r>
              <a:rPr lang="en-GB" sz="1800" dirty="0">
                <a:latin typeface="Corbel (Body)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</a:p>
          <a:p>
            <a:pPr lvl="1"/>
            <a:r>
              <a:rPr lang="en-GB" sz="1600" dirty="0">
                <a:latin typeface="Corbel (Body)"/>
              </a:rPr>
              <a:t>Microsoft MTA Exams</a:t>
            </a:r>
          </a:p>
          <a:p>
            <a:pPr lvl="1"/>
            <a:r>
              <a:rPr lang="en-NZ" sz="1600" dirty="0">
                <a:latin typeface="Corbel (Body)"/>
              </a:rPr>
              <a:t>Microsoft Azure Fundamentals </a:t>
            </a:r>
            <a:r>
              <a:rPr lang="en-GB" sz="1600" dirty="0">
                <a:latin typeface="Corbel (Body)"/>
              </a:rPr>
              <a:t>– AZ-900</a:t>
            </a:r>
          </a:p>
          <a:p>
            <a:pPr lvl="1"/>
            <a:r>
              <a:rPr lang="en-GB" sz="1600" dirty="0">
                <a:latin typeface="Corbel (Body)"/>
              </a:rPr>
              <a:t>Microsoft Azure AI Fundamentals – AI-900</a:t>
            </a:r>
          </a:p>
          <a:p>
            <a:pPr lvl="1"/>
            <a:r>
              <a:rPr lang="en-GB" sz="1600" dirty="0">
                <a:latin typeface="Corbel (Body)"/>
              </a:rPr>
              <a:t>New ones for Cyber Security students  </a:t>
            </a:r>
          </a:p>
          <a:p>
            <a:pPr lvl="1"/>
            <a:r>
              <a:rPr lang="en-NZ" sz="1600" dirty="0">
                <a:latin typeface="Corbel (Body)"/>
              </a:rPr>
              <a:t>Offensive Security Certified Professional (OSCP)</a:t>
            </a:r>
          </a:p>
          <a:p>
            <a:pPr lvl="1"/>
            <a:r>
              <a:rPr lang="en-NZ" sz="1600" dirty="0">
                <a:latin typeface="Corbel (Body)"/>
              </a:rPr>
              <a:t>Certified Data Privacy Solutions Engineer (CDPSE</a:t>
            </a:r>
            <a:r>
              <a:rPr lang="en-NZ" sz="1400" dirty="0">
                <a:latin typeface="Corbel (Body)"/>
              </a:rPr>
              <a:t>)</a:t>
            </a:r>
            <a:endParaRPr lang="en-GB" sz="1400" dirty="0">
              <a:latin typeface="Corbel (Body)"/>
            </a:endParaRPr>
          </a:p>
          <a:p>
            <a:pPr marL="0" lvl="1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GB" dirty="0">
                <a:latin typeface="Corbel (Body)"/>
              </a:rPr>
              <a:t>2. Research Practices </a:t>
            </a:r>
            <a:endParaRPr lang="en-NZ" dirty="0">
              <a:latin typeface="Corbel (Body)"/>
            </a:endParaRPr>
          </a:p>
          <a:p>
            <a:pPr lvl="1"/>
            <a:r>
              <a:rPr lang="en-NZ" sz="1600" dirty="0">
                <a:latin typeface="Corbel (Body)"/>
                <a:ea typeface="Arial" panose="020B0604020202020204" pitchFamily="34" charset="0"/>
                <a:cs typeface="Times New Roman" panose="02020603050405020304" pitchFamily="18" charset="0"/>
              </a:rPr>
              <a:t>Research methods, qualitative, quantitative research, data collections methods and experiment, analysis </a:t>
            </a:r>
            <a:endParaRPr lang="en-GB" sz="1800" dirty="0">
              <a:latin typeface="Corbe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GB" sz="1800" dirty="0">
              <a:latin typeface="Corbe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GB" sz="1800" dirty="0">
              <a:latin typeface="Corbel (Body)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NZ" sz="1800" dirty="0">
              <a:latin typeface="Corbel (Body)"/>
            </a:endParaRPr>
          </a:p>
        </p:txBody>
      </p:sp>
    </p:spTree>
    <p:extLst>
      <p:ext uri="{BB962C8B-B14F-4D97-AF65-F5344CB8AC3E}">
        <p14:creationId xmlns:p14="http://schemas.microsoft.com/office/powerpoint/2010/main" val="406962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F34CB91-B29C-114F-95A2-8E61E8537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16B0EE8-0ED4-9740-9A29-EB3F51FB3E16}"/>
              </a:ext>
            </a:extLst>
          </p:cNvPr>
          <p:cNvSpPr txBox="1">
            <a:spLocks/>
          </p:cNvSpPr>
          <p:nvPr/>
        </p:nvSpPr>
        <p:spPr>
          <a:xfrm>
            <a:off x="4875438" y="1715042"/>
            <a:ext cx="7009820" cy="44354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rgbClr val="FDD41E"/>
                </a:solidFill>
                <a:latin typeface="Arial"/>
                <a:cs typeface="Arial"/>
              </a:rPr>
              <a:t>Welcome to </a:t>
            </a:r>
            <a:r>
              <a:rPr lang="en-GB" b="1" dirty="0" err="1">
                <a:solidFill>
                  <a:srgbClr val="FDD41E"/>
                </a:solidFill>
                <a:latin typeface="Arial"/>
                <a:cs typeface="Arial"/>
              </a:rPr>
              <a:t>Computing@YSJ</a:t>
            </a:r>
          </a:p>
          <a:p>
            <a:endParaRPr lang="en-GB" b="1" dirty="0">
              <a:solidFill>
                <a:srgbClr val="FFAA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BDCAB8-902B-0A48-BFD0-6543F7C40D8B}"/>
              </a:ext>
            </a:extLst>
          </p:cNvPr>
          <p:cNvSpPr txBox="1">
            <a:spLocks/>
          </p:cNvSpPr>
          <p:nvPr/>
        </p:nvSpPr>
        <p:spPr>
          <a:xfrm>
            <a:off x="4835843" y="2482850"/>
            <a:ext cx="6933661" cy="2148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fire alarms planned today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 meeting point grassed area on Lord Mayors Walk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Smoking Campus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cash machine near dining room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Reception in Holgate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Aid – Security 01904 876444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677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2778B6CE-1999-344F-A8A1-B1AFF1DA510C}"/>
              </a:ext>
            </a:extLst>
          </p:cNvPr>
          <p:cNvSpPr txBox="1">
            <a:spLocks/>
          </p:cNvSpPr>
          <p:nvPr/>
        </p:nvSpPr>
        <p:spPr>
          <a:xfrm>
            <a:off x="1044732" y="1296310"/>
            <a:ext cx="4575654" cy="4647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rgbClr val="FDD4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YORK ST JOHN</a:t>
            </a:r>
          </a:p>
          <a:p>
            <a:endParaRPr lang="en-GB" b="1" dirty="0">
              <a:solidFill>
                <a:srgbClr val="FFAA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473976-5EF7-AB4A-85D8-2D2B8161253B}"/>
              </a:ext>
            </a:extLst>
          </p:cNvPr>
          <p:cNvSpPr txBox="1">
            <a:spLocks/>
          </p:cNvSpPr>
          <p:nvPr/>
        </p:nvSpPr>
        <p:spPr>
          <a:xfrm>
            <a:off x="902689" y="3992537"/>
            <a:ext cx="5933117" cy="13007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Established in 1841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Became a University in 2006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6,400 students from over 80 countries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centre based campus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94% of 2015 graduates in Employment or further Study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70% of our students achieve a 1st or 2:1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£110 million investment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140 different Undergraduate programmes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Postgraduate opportunities available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NZ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NZ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7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B0537-931B-42CC-824E-BB26A6CFB3AD}"/>
              </a:ext>
            </a:extLst>
          </p:cNvPr>
          <p:cNvSpPr txBox="1">
            <a:spLocks/>
          </p:cNvSpPr>
          <p:nvPr/>
        </p:nvSpPr>
        <p:spPr>
          <a:xfrm>
            <a:off x="646616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A96F98-9D2E-4010-B6A3-81FD2127CC42}"/>
              </a:ext>
            </a:extLst>
          </p:cNvPr>
          <p:cNvSpPr/>
          <p:nvPr/>
        </p:nvSpPr>
        <p:spPr>
          <a:xfrm>
            <a:off x="8133631" y="2098735"/>
            <a:ext cx="38423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Postgraduate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 by research – York Campus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PhD - York Campus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 by taught - London Campus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FC8843-6031-4C93-9B66-A5D7E38202E8}"/>
              </a:ext>
            </a:extLst>
          </p:cNvPr>
          <p:cNvSpPr txBox="1">
            <a:spLocks/>
          </p:cNvSpPr>
          <p:nvPr/>
        </p:nvSpPr>
        <p:spPr>
          <a:xfrm>
            <a:off x="4058370" y="2098735"/>
            <a:ext cx="79176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BSc Computer Science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BSc Computer Science (with year in Industry)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BSc Cyber Security 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BSc Cyber Security (with year in Industry)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BSc Games Development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BSc Games Development (with year in Industry)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BSc Software Engineering</a:t>
            </a:r>
          </a:p>
          <a:p>
            <a:pPr algn="l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BSc Software Engineering (with year in Industry)</a:t>
            </a:r>
          </a:p>
        </p:txBody>
      </p:sp>
    </p:spTree>
    <p:extLst>
      <p:ext uri="{BB962C8B-B14F-4D97-AF65-F5344CB8AC3E}">
        <p14:creationId xmlns:p14="http://schemas.microsoft.com/office/powerpoint/2010/main" val="1370925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7E5DA-816D-42B1-AC44-9CD4F4DF3874}"/>
              </a:ext>
            </a:extLst>
          </p:cNvPr>
          <p:cNvSpPr txBox="1">
            <a:spLocks/>
          </p:cNvSpPr>
          <p:nvPr/>
        </p:nvSpPr>
        <p:spPr>
          <a:xfrm>
            <a:off x="1105782" y="450185"/>
            <a:ext cx="8070806" cy="13255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GB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Key stats. </a:t>
            </a:r>
            <a:br>
              <a:rPr lang="en-GB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C0B101-FC5E-4F48-8FEA-84A1D844A2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8323" y="1893446"/>
                <a:ext cx="9038265" cy="2475671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NZ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100% of students confirmed that the subject is interesting</a:t>
                </a:r>
              </a:p>
              <a:p>
                <a:r>
                  <a:rPr lang="en-GB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High ranking for Student Satisfaction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GB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  <m:r>
                          <a:rPr lang="en-GB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/>
                    </m:sSup>
                  </m:oMath>
                </a14:m>
                <a:r>
                  <a:rPr lang="en-GB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out of 111) – CS League Table 2020</a:t>
                </a:r>
              </a:p>
              <a:p>
                <a:r>
                  <a:rPr lang="en-NZ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96.4%</a:t>
                </a:r>
                <a:r>
                  <a:rPr lang="en-GB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- </a:t>
                </a:r>
                <a:r>
                  <a:rPr lang="en-NZ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graduate employ-ability ranking  according to HESA </a:t>
                </a:r>
                <a:endParaRPr lang="en-GB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NZ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88.3% sustained employment or further study</a:t>
                </a:r>
              </a:p>
              <a:p>
                <a:r>
                  <a:rPr lang="en-NZ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61.2% highly skilled employment or higher education</a:t>
                </a:r>
              </a:p>
              <a:p>
                <a:r>
                  <a:rPr lang="en-NZ" sz="2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98.1% learning resources indicator</a:t>
                </a:r>
                <a:endParaRPr lang="en-GB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C0B101-FC5E-4F48-8FEA-84A1D844A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23" y="1893446"/>
                <a:ext cx="9038265" cy="2475671"/>
              </a:xfrm>
              <a:prstGeom prst="rect">
                <a:avLst/>
              </a:prstGeom>
              <a:blipFill>
                <a:blip r:embed="rId3"/>
                <a:stretch>
                  <a:fillRect l="-607" t="-3695" b="-3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177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818A6-E4AB-40DF-9A8E-CA27AE43A568}"/>
              </a:ext>
            </a:extLst>
          </p:cNvPr>
          <p:cNvSpPr txBox="1">
            <a:spLocks/>
          </p:cNvSpPr>
          <p:nvPr/>
        </p:nvSpPr>
        <p:spPr>
          <a:xfrm>
            <a:off x="951569" y="263754"/>
            <a:ext cx="10288862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dirty="0">
                <a:latin typeface="Arial" panose="020B0604020202020204" pitchFamily="34" charset="0"/>
                <a:cs typeface="Arial" panose="020B0604020202020204" pitchFamily="34" charset="0"/>
              </a:rPr>
              <a:t>Computing at York St John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5614360E-B283-46EB-92FF-1A9C1B786F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0367824"/>
              </p:ext>
            </p:extLst>
          </p:nvPr>
        </p:nvGraphicFramePr>
        <p:xfrm>
          <a:off x="2450488" y="1113081"/>
          <a:ext cx="6248400" cy="5481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2476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820A8D-39FB-4111-9CA5-FBC56A8A187E}"/>
              </a:ext>
            </a:extLst>
          </p:cNvPr>
          <p:cNvSpPr txBox="1"/>
          <p:nvPr/>
        </p:nvSpPr>
        <p:spPr>
          <a:xfrm>
            <a:off x="762000" y="559678"/>
            <a:ext cx="3567915" cy="49524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latin typeface="+mj-lt"/>
                <a:ea typeface="+mj-ea"/>
                <a:cs typeface="+mj-cs"/>
              </a:rPr>
              <a:t>Computing at York St John</a:t>
            </a:r>
            <a:r>
              <a:rPr lang="en-US" sz="4400" b="1" dirty="0">
                <a:latin typeface="+mj-lt"/>
                <a:ea typeface="+mj-ea"/>
                <a:cs typeface="+mj-cs"/>
              </a:rPr>
              <a:t> – The Environment</a:t>
            </a:r>
            <a:endParaRPr lang="en-US" sz="4400" b="1" kern="12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E17B7AF2-C128-4A18-812B-6457F72361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1011004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2679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51EF68-8570-4805-ACAC-3AC3A3613661}"/>
              </a:ext>
            </a:extLst>
          </p:cNvPr>
          <p:cNvSpPr/>
          <p:nvPr/>
        </p:nvSpPr>
        <p:spPr>
          <a:xfrm>
            <a:off x="20757" y="1683181"/>
            <a:ext cx="2628900" cy="25472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NZ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approach to teaching and learning</a:t>
            </a:r>
            <a:endParaRPr lang="en-US" sz="3600" dirty="0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57F625-3457-48E9-B971-60F1AA7E62CB}"/>
              </a:ext>
            </a:extLst>
          </p:cNvPr>
          <p:cNvSpPr txBox="1">
            <a:spLocks/>
          </p:cNvSpPr>
          <p:nvPr/>
        </p:nvSpPr>
        <p:spPr>
          <a:xfrm>
            <a:off x="3235525" y="637771"/>
            <a:ext cx="7827810" cy="512064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A practical degree </a:t>
            </a:r>
          </a:p>
          <a:p>
            <a:pPr lvl="1"/>
            <a:r>
              <a:rPr lang="en-US"/>
              <a:t>1 Hr Lecture, 3Hrs Practical in a week for each module</a:t>
            </a:r>
          </a:p>
          <a:p>
            <a:pPr lvl="1"/>
            <a:r>
              <a:rPr lang="en-US"/>
              <a:t>Authentic and relevant to practice</a:t>
            </a:r>
          </a:p>
          <a:p>
            <a:pPr lvl="1"/>
            <a:r>
              <a:rPr lang="en-US"/>
              <a:t>Direct learning activities in skills lab (simulation)</a:t>
            </a:r>
          </a:p>
          <a:p>
            <a:r>
              <a:rPr lang="en-US" b="1"/>
              <a:t>Supportive &amp; Co-operative</a:t>
            </a:r>
          </a:p>
          <a:p>
            <a:pPr lvl="1"/>
            <a:r>
              <a:rPr lang="en-US"/>
              <a:t>Work in small groups</a:t>
            </a:r>
          </a:p>
          <a:p>
            <a:pPr lvl="1"/>
            <a:r>
              <a:rPr lang="en-US"/>
              <a:t>Support each other</a:t>
            </a:r>
          </a:p>
          <a:p>
            <a:pPr lvl="1"/>
            <a:r>
              <a:rPr lang="en-US"/>
              <a:t>Set goals</a:t>
            </a:r>
          </a:p>
          <a:p>
            <a:pPr lvl="1"/>
            <a:r>
              <a:rPr lang="en-US"/>
              <a:t>Opportunity to know each other.</a:t>
            </a:r>
          </a:p>
          <a:p>
            <a:r>
              <a:rPr lang="en-US" b="1"/>
              <a:t>Supported Open Learning (SOL) </a:t>
            </a:r>
          </a:p>
          <a:p>
            <a:pPr lvl="1"/>
            <a:r>
              <a:rPr lang="en-US"/>
              <a:t>Working with technicians and students to explore cases, answer questions, solve problems </a:t>
            </a:r>
          </a:p>
          <a:p>
            <a:pPr marL="502920" lvl="1" indent="0">
              <a:buFont typeface="Arial" panose="020B0604020202020204" pitchFamily="34" charset="0"/>
              <a:buNone/>
            </a:pP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75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4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A644-C8D4-4050-B3B7-0C94632DA2BF}"/>
              </a:ext>
            </a:extLst>
          </p:cNvPr>
          <p:cNvSpPr txBox="1">
            <a:spLocks/>
          </p:cNvSpPr>
          <p:nvPr/>
        </p:nvSpPr>
        <p:spPr>
          <a:xfrm>
            <a:off x="1105782" y="450185"/>
            <a:ext cx="9808652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Arial"/>
                <a:cs typeface="Arial"/>
              </a:rPr>
              <a:t>Contacts – if you have any further questions 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9DC43-6C16-412A-8062-BCF062D997C0}"/>
              </a:ext>
            </a:extLst>
          </p:cNvPr>
          <p:cNvSpPr txBox="1">
            <a:spLocks/>
          </p:cNvSpPr>
          <p:nvPr/>
        </p:nvSpPr>
        <p:spPr>
          <a:xfrm>
            <a:off x="818388" y="1987255"/>
            <a:ext cx="9383139" cy="35790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Computer Science &amp; Software Engineering –  Dr Mike ODea  </a:t>
            </a:r>
            <a:r>
              <a:rPr lang="en-GB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m.odea@yorksj.ac.uk</a:t>
            </a:r>
            <a:r>
              <a:rPr lang="en-GB" sz="2400" dirty="0"/>
              <a:t> </a:t>
            </a:r>
            <a:endParaRPr lang="en-GB" sz="2400" dirty="0">
              <a:cs typeface="Calibri"/>
            </a:endParaRPr>
          </a:p>
          <a:p>
            <a:r>
              <a:rPr lang="en-GB" sz="2400" dirty="0"/>
              <a:t>Games Development – Dr Andy Guest </a:t>
            </a:r>
            <a:r>
              <a:rPr lang="en-GB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a.guest@yorksj.ac.uk</a:t>
            </a:r>
            <a:endParaRPr lang="en-GB" sz="2400" dirty="0">
              <a:cs typeface="Calibri"/>
            </a:endParaRPr>
          </a:p>
          <a:p>
            <a:r>
              <a:rPr lang="en-GB" sz="2400" dirty="0"/>
              <a:t>Cyber Security and Postgraduate studies – Dr Aminu Usman </a:t>
            </a:r>
            <a:r>
              <a:rPr lang="en-GB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a.usman@yorksj.ac.uk</a:t>
            </a:r>
            <a:endParaRPr lang="en-GB" sz="24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185297"/>
      </p:ext>
    </p:extLst>
  </p:cSld>
  <p:clrMapOvr>
    <a:masterClrMapping/>
  </p:clrMapOvr>
</p:sld>
</file>

<file path=ppt/theme/theme1.xml><?xml version="1.0" encoding="utf-8"?>
<a:theme xmlns:a="http://schemas.openxmlformats.org/drawingml/2006/main" name="Open Day Powerpoint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283CB985BCEF489A654FCE3531657F" ma:contentTypeVersion="10" ma:contentTypeDescription="Create a new document." ma:contentTypeScope="" ma:versionID="b7a64b4b0536c25ee76af768d804881d">
  <xsd:schema xmlns:xsd="http://www.w3.org/2001/XMLSchema" xmlns:xs="http://www.w3.org/2001/XMLSchema" xmlns:p="http://schemas.microsoft.com/office/2006/metadata/properties" xmlns:ns2="dafeb0ad-13d5-4e0d-8144-31148812dcc0" xmlns:ns3="a8fa98bc-f420-44dd-88e1-8912e31aef73" targetNamespace="http://schemas.microsoft.com/office/2006/metadata/properties" ma:root="true" ma:fieldsID="c2075f076bab661b84cebbc17f3dea18" ns2:_="" ns3:_="">
    <xsd:import namespace="dafeb0ad-13d5-4e0d-8144-31148812dcc0"/>
    <xsd:import namespace="a8fa98bc-f420-44dd-88e1-8912e31aef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feb0ad-13d5-4e0d-8144-31148812dc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a98bc-f420-44dd-88e1-8912e31aef7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4F6946F-B087-4206-9CB1-019F181592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270618-F241-4B08-A0FE-F93F34E2F4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feb0ad-13d5-4e0d-8144-31148812dcc0"/>
    <ds:schemaRef ds:uri="a8fa98bc-f420-44dd-88e1-8912e31aef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5B22A1-2141-4C8B-B95C-800737505611}">
  <ds:schemaRefs>
    <ds:schemaRef ds:uri="dafeb0ad-13d5-4e0d-8144-31148812dcc0"/>
    <ds:schemaRef ds:uri="http://schemas.microsoft.com/office/2006/metadata/properties"/>
    <ds:schemaRef ds:uri="http://www.w3.org/XML/1998/namespace"/>
    <ds:schemaRef ds:uri="a8fa98bc-f420-44dd-88e1-8912e31aef73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Open Day Powerpoint Template</Template>
  <TotalTime>824</TotalTime>
  <Words>919</Words>
  <Application>Microsoft Office PowerPoint</Application>
  <PresentationFormat>Widescreen</PresentationFormat>
  <Paragraphs>117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Corbel (Body)</vt:lpstr>
      <vt:lpstr>Open Day Powerpoint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Our approach to assessment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Pittard</dc:creator>
  <cp:lastModifiedBy>Andrew Guest</cp:lastModifiedBy>
  <cp:revision>55</cp:revision>
  <dcterms:created xsi:type="dcterms:W3CDTF">2020-02-28T14:07:08Z</dcterms:created>
  <dcterms:modified xsi:type="dcterms:W3CDTF">2022-02-18T15:26:19Z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0x010100E0283CB985BCEF489A654FCE3531657F</vt:lpwstr>
  </property>
</Properties>
</file>